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57" r:id="rId2"/>
  </p:sldMasterIdLst>
  <p:notesMasterIdLst>
    <p:notesMasterId r:id="rId36"/>
  </p:notesMasterIdLst>
  <p:handoutMasterIdLst>
    <p:handoutMasterId r:id="rId37"/>
  </p:handoutMasterIdLst>
  <p:sldIdLst>
    <p:sldId id="271" r:id="rId3"/>
    <p:sldId id="257" r:id="rId4"/>
    <p:sldId id="260" r:id="rId5"/>
    <p:sldId id="258" r:id="rId6"/>
    <p:sldId id="261" r:id="rId7"/>
    <p:sldId id="284" r:id="rId8"/>
    <p:sldId id="259" r:id="rId9"/>
    <p:sldId id="285" r:id="rId10"/>
    <p:sldId id="286" r:id="rId11"/>
    <p:sldId id="281" r:id="rId12"/>
    <p:sldId id="282" r:id="rId13"/>
    <p:sldId id="264" r:id="rId14"/>
    <p:sldId id="266" r:id="rId15"/>
    <p:sldId id="265" r:id="rId16"/>
    <p:sldId id="267" r:id="rId17"/>
    <p:sldId id="273" r:id="rId18"/>
    <p:sldId id="268" r:id="rId19"/>
    <p:sldId id="289" r:id="rId20"/>
    <p:sldId id="295" r:id="rId21"/>
    <p:sldId id="274" r:id="rId22"/>
    <p:sldId id="277" r:id="rId23"/>
    <p:sldId id="278" r:id="rId24"/>
    <p:sldId id="279" r:id="rId25"/>
    <p:sldId id="280" r:id="rId26"/>
    <p:sldId id="290" r:id="rId27"/>
    <p:sldId id="291" r:id="rId28"/>
    <p:sldId id="292" r:id="rId29"/>
    <p:sldId id="294" r:id="rId30"/>
    <p:sldId id="293" r:id="rId31"/>
    <p:sldId id="296" r:id="rId32"/>
    <p:sldId id="297" r:id="rId33"/>
    <p:sldId id="288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B805DC-DEC4-43C4-9EBC-B6930EA8E1B4}">
          <p14:sldIdLst>
            <p14:sldId id="271"/>
            <p14:sldId id="257"/>
          </p14:sldIdLst>
        </p14:section>
        <p14:section name="Introduction" id="{EAEEF811-3964-4531-B63F-517F9F717DC5}">
          <p14:sldIdLst>
            <p14:sldId id="260"/>
            <p14:sldId id="258"/>
            <p14:sldId id="261"/>
            <p14:sldId id="284"/>
            <p14:sldId id="259"/>
            <p14:sldId id="285"/>
            <p14:sldId id="286"/>
          </p14:sldIdLst>
        </p14:section>
        <p14:section name="Silhouette Estimation" id="{6D354015-DAC2-408D-873A-1BB3559D0BA3}">
          <p14:sldIdLst>
            <p14:sldId id="281"/>
            <p14:sldId id="282"/>
            <p14:sldId id="264"/>
            <p14:sldId id="266"/>
            <p14:sldId id="265"/>
            <p14:sldId id="267"/>
            <p14:sldId id="273"/>
            <p14:sldId id="268"/>
            <p14:sldId id="289"/>
            <p14:sldId id="295"/>
            <p14:sldId id="274"/>
          </p14:sldIdLst>
        </p14:section>
        <p14:section name="Measurement Noise" id="{21A37821-0D7A-481D-9395-81753E7F0C7C}">
          <p14:sldIdLst>
            <p14:sldId id="277"/>
            <p14:sldId id="278"/>
            <p14:sldId id="279"/>
            <p14:sldId id="280"/>
            <p14:sldId id="290"/>
          </p14:sldIdLst>
        </p14:section>
        <p14:section name="Coverage" id="{BED65A48-7B19-4BA2-A542-C36E717AC612}">
          <p14:sldIdLst>
            <p14:sldId id="291"/>
            <p14:sldId id="292"/>
            <p14:sldId id="294"/>
            <p14:sldId id="293"/>
            <p14:sldId id="296"/>
            <p14:sldId id="297"/>
          </p14:sldIdLst>
        </p14:section>
        <p14:section name="Conclusion" id="{E6BF6542-1ACF-4F62-A929-6EF1E44CAA2C}">
          <p14:sldIdLst>
            <p14:sldId id="288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500000"/>
    <a:srgbClr val="3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86" autoAdjust="0"/>
  </p:normalViewPr>
  <p:slideViewPr>
    <p:cSldViewPr snapToGrid="0">
      <p:cViewPr varScale="1">
        <p:scale>
          <a:sx n="77" d="100"/>
          <a:sy n="77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46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14.wmf"/><Relationship Id="rId1" Type="http://schemas.openxmlformats.org/officeDocument/2006/relationships/image" Target="../media/image49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B1D6B-4EB9-45D6-A11B-A5BDE3BBC7D4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3B8E6-2262-447B-AA30-DF1F48ACB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8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68C72-DDB3-4D04-9787-EE0B4AB7A540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76F58-534F-422B-B173-E3F58F23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6F58-534F-422B-B173-E3F58F2341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76F58-534F-422B-B173-E3F58F2341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18497A-2982-4815-8F80-60A3DAE326B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928833-99B0-49E1-8D73-F755EE2C1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8" y="1458547"/>
            <a:ext cx="4059936" cy="23317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57198" y="3845243"/>
            <a:ext cx="4059936" cy="23317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5"/>
          </p:nvPr>
        </p:nvSpPr>
        <p:spPr>
          <a:xfrm>
            <a:off x="4629150" y="1458547"/>
            <a:ext cx="4059936" cy="47184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61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8547"/>
            <a:ext cx="4059936" cy="47185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4701"/>
            <a:ext cx="4059936" cy="41457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458547"/>
            <a:ext cx="4059936" cy="47185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49" y="2044701"/>
            <a:ext cx="4059936" cy="41457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1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2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8547"/>
            <a:ext cx="4059936" cy="47184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6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8547"/>
            <a:ext cx="4059936" cy="471841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914400" indent="-457200">
              <a:buFont typeface="+mj-lt"/>
              <a:buAutoNum type="arabicPeriod"/>
              <a:defRPr sz="2000"/>
            </a:lvl2pPr>
            <a:lvl3pPr marL="1257300" indent="-342900">
              <a:buFont typeface="+mj-lt"/>
              <a:buAutoNum type="arabicPeriod"/>
              <a:defRPr sz="1800"/>
            </a:lvl3pPr>
            <a:lvl4pPr marL="1714500" indent="-342900">
              <a:buFont typeface="+mj-lt"/>
              <a:buAutoNum type="arabicPeriod"/>
              <a:defRPr sz="1600"/>
            </a:lvl4pPr>
            <a:lvl5pPr marL="2171700" indent="-342900"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6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8547"/>
            <a:ext cx="8229600" cy="47184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3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8547"/>
            <a:ext cx="4059936" cy="47184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58547"/>
            <a:ext cx="4059936" cy="47184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16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8547"/>
            <a:ext cx="4059936" cy="30431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58547"/>
            <a:ext cx="4059936" cy="30431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2542031" y="4501662"/>
            <a:ext cx="4059936" cy="18131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7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8547"/>
            <a:ext cx="4059936" cy="47184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58547"/>
            <a:ext cx="4059936" cy="23317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8" name="Title 11"/>
          <p:cNvSpPr>
            <a:spLocks noGrp="1"/>
          </p:cNvSpPr>
          <p:nvPr>
            <p:ph type="title"/>
          </p:nvPr>
        </p:nvSpPr>
        <p:spPr>
          <a:xfrm>
            <a:off x="457198" y="297180"/>
            <a:ext cx="5657852" cy="1047066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8" y="114300"/>
            <a:ext cx="8229602" cy="18288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4"/>
          </p:nvPr>
        </p:nvSpPr>
        <p:spPr>
          <a:xfrm>
            <a:off x="4629150" y="3845243"/>
            <a:ext cx="4059936" cy="23317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7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C18497A-2982-4815-8F80-60A3DAE326BE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928833-99B0-49E1-8D73-F755EE2C1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8547"/>
            <a:ext cx="7886700" cy="471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44246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2" descr="Aerospace Engineering Logo"/>
          <p:cNvPicPr>
            <a:picLocks noChangeAspect="1" noChangeArrowheads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/>
        </p:blipFill>
        <p:spPr bwMode="auto">
          <a:xfrm>
            <a:off x="6115050" y="555780"/>
            <a:ext cx="2495876" cy="48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28650" y="6533655"/>
            <a:ext cx="2395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April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21,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2014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15050" y="6541350"/>
            <a:ext cx="2395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Russell Trahan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74048" y="6541350"/>
            <a:ext cx="2395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JPL Foundry Study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0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671" r:id="rId3"/>
    <p:sldLayoutId id="2147483676" r:id="rId4"/>
    <p:sldLayoutId id="2147483673" r:id="rId5"/>
    <p:sldLayoutId id="2147483652" r:id="rId6"/>
    <p:sldLayoutId id="2147483679" r:id="rId7"/>
    <p:sldLayoutId id="2147483677" r:id="rId8"/>
    <p:sldLayoutId id="2147483678" r:id="rId9"/>
    <p:sldLayoutId id="2147483653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4.wmf"/><Relationship Id="rId11" Type="http://schemas.openxmlformats.org/officeDocument/2006/relationships/image" Target="../media/image55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1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43.bin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59.emf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45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55.emf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16.w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vmlDrawing" Target="../drawings/vmlDrawing9.vml"/><Relationship Id="rId11" Type="http://schemas.openxmlformats.org/officeDocument/2006/relationships/image" Target="../media/image68.png"/><Relationship Id="rId10" Type="http://schemas.openxmlformats.org/officeDocument/2006/relationships/image" Target="../media/image67.wmf"/><Relationship Id="rId4" Type="http://schemas.openxmlformats.org/officeDocument/2006/relationships/slideLayout" Target="../slideLayouts/slideLayout5.xml"/><Relationship Id="rId9" Type="http://schemas.openxmlformats.org/officeDocument/2006/relationships/oleObject" Target="../embeddings/oleObject5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84.png"/><Relationship Id="rId4" Type="http://schemas.openxmlformats.org/officeDocument/2006/relationships/image" Target="../media/image8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9.emf"/><Relationship Id="rId4" Type="http://schemas.openxmlformats.org/officeDocument/2006/relationships/image" Target="../media/image8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3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8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5.e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20.wmf"/><Relationship Id="rId25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Retrieval Applied to Asteroid Silhouette Characterization by Stellar Occultation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Russell Trahan &amp; David Hyland</a:t>
            </a:r>
          </a:p>
          <a:p>
            <a:endParaRPr lang="en-US" dirty="0" smtClean="0"/>
          </a:p>
          <a:p>
            <a:r>
              <a:rPr lang="en-US" dirty="0" smtClean="0"/>
              <a:t>JPL Foundry Meeting – April </a:t>
            </a:r>
            <a:r>
              <a:rPr lang="en-US" dirty="0" smtClean="0"/>
              <a:t>21, </a:t>
            </a:r>
            <a:r>
              <a:rPr lang="en-US" dirty="0" smtClean="0"/>
              <a:t>2014</a:t>
            </a:r>
          </a:p>
        </p:txBody>
      </p:sp>
      <p:pic>
        <p:nvPicPr>
          <p:cNvPr id="8" name="Picture 2" descr="Aerospace Engineering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5257800"/>
            <a:ext cx="2914650" cy="4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7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Intensity of wave field,                          , is known</a:t>
            </a:r>
          </a:p>
          <a:p>
            <a:r>
              <a:rPr lang="en-US" dirty="0" smtClean="0"/>
              <a:t>Wave field equation looks like Fourier transform of complex function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Discretizations</a:t>
            </a:r>
            <a:r>
              <a:rPr lang="en-US" dirty="0" smtClean="0"/>
              <a:t> need to be small enough to capture high frequencies.</a:t>
            </a:r>
            <a:br>
              <a:rPr lang="en-US" dirty="0" smtClean="0"/>
            </a:br>
            <a:r>
              <a:rPr lang="en-US" dirty="0" smtClean="0"/>
              <a:t>For                  and                              (green light), </a:t>
            </a:r>
          </a:p>
          <a:p>
            <a:r>
              <a:rPr lang="en-US" dirty="0" smtClean="0"/>
              <a:t>Integration limits over       are not captured in the discrete Fourier transform</a:t>
            </a:r>
          </a:p>
          <a:p>
            <a:r>
              <a:rPr lang="en-US" dirty="0" smtClean="0"/>
              <a:t>Would require complete knowledge of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Fourier Transformation of Shadow Pattern?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86899"/>
              </p:ext>
            </p:extLst>
          </p:nvPr>
        </p:nvGraphicFramePr>
        <p:xfrm>
          <a:off x="1220153" y="4273550"/>
          <a:ext cx="1130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3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153" y="4273550"/>
                        <a:ext cx="1130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127483"/>
              </p:ext>
            </p:extLst>
          </p:nvPr>
        </p:nvGraphicFramePr>
        <p:xfrm>
          <a:off x="2946058" y="4272415"/>
          <a:ext cx="1905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4" name="Equation" r:id="rId5" imgW="1904760" imgH="431640" progId="Equation.DSMT4">
                  <p:embed/>
                </p:oleObj>
              </mc:Choice>
              <mc:Fallback>
                <p:oleObj name="Equation" r:id="rId5" imgW="1904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46058" y="4272415"/>
                        <a:ext cx="1905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637545"/>
              </p:ext>
            </p:extLst>
          </p:nvPr>
        </p:nvGraphicFramePr>
        <p:xfrm>
          <a:off x="6569075" y="4222500"/>
          <a:ext cx="1689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5" name="Equation" r:id="rId7" imgW="1688760" imgH="533160" progId="Equation.DSMT4">
                  <p:embed/>
                </p:oleObj>
              </mc:Choice>
              <mc:Fallback>
                <p:oleObj name="Equation" r:id="rId7" imgW="1688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69075" y="4222500"/>
                        <a:ext cx="16891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94210"/>
              </p:ext>
            </p:extLst>
          </p:nvPr>
        </p:nvGraphicFramePr>
        <p:xfrm>
          <a:off x="3578860" y="4723448"/>
          <a:ext cx="368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6" name="Equation" r:id="rId9" imgW="368280" imgH="330120" progId="Equation.DSMT4">
                  <p:embed/>
                </p:oleObj>
              </mc:Choice>
              <mc:Fallback>
                <p:oleObj name="Equation" r:id="rId9" imgW="3682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78860" y="4723448"/>
                        <a:ext cx="368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081472"/>
              </p:ext>
            </p:extLst>
          </p:nvPr>
        </p:nvGraphicFramePr>
        <p:xfrm>
          <a:off x="3596298" y="1377268"/>
          <a:ext cx="1841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7" name="Equation" r:id="rId11" imgW="1841400" imgH="545760" progId="Equation.DSMT4">
                  <p:embed/>
                </p:oleObj>
              </mc:Choice>
              <mc:Fallback>
                <p:oleObj name="Equation" r:id="rId11" imgW="18414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96298" y="1377268"/>
                        <a:ext cx="1841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700325"/>
              </p:ext>
            </p:extLst>
          </p:nvPr>
        </p:nvGraphicFramePr>
        <p:xfrm>
          <a:off x="768350" y="2679248"/>
          <a:ext cx="6896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8" name="Equation" r:id="rId13" imgW="6895800" imgH="863280" progId="Equation.DSMT4">
                  <p:embed/>
                </p:oleObj>
              </mc:Choice>
              <mc:Fallback>
                <p:oleObj name="Equation" r:id="rId13" imgW="68958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8350" y="2679248"/>
                        <a:ext cx="68961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31606"/>
              </p:ext>
            </p:extLst>
          </p:nvPr>
        </p:nvGraphicFramePr>
        <p:xfrm>
          <a:off x="5608515" y="5528042"/>
          <a:ext cx="711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9" name="Equation" r:id="rId15" imgW="711000" imgH="431640" progId="Equation.DSMT4">
                  <p:embed/>
                </p:oleObj>
              </mc:Choice>
              <mc:Fallback>
                <p:oleObj name="Equation" r:id="rId15" imgW="711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08515" y="5528042"/>
                        <a:ext cx="711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0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Shadow Pattern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94106"/>
            <a:ext cx="4059238" cy="304773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Shadow Pattern from DFT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Fourier Transformation of Shadow Pattern? (2)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9150" y="2594106"/>
            <a:ext cx="4059238" cy="30477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56886" y="5641843"/>
            <a:ext cx="313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Wrong! Physics lost in DFT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Huygens-Fresnel principle applied to shadows gives the wave field at the observer location   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silhouette function is defined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measured intensity of the wave field 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of the </a:t>
            </a:r>
            <a:br>
              <a:rPr lang="en-US" smtClean="0"/>
            </a:br>
            <a:r>
              <a:rPr lang="en-US" smtClean="0"/>
              <a:t>Silhouette Function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384149"/>
              </p:ext>
            </p:extLst>
          </p:nvPr>
        </p:nvGraphicFramePr>
        <p:xfrm>
          <a:off x="919163" y="2368550"/>
          <a:ext cx="45434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5" name="Equation" r:id="rId3" imgW="6057720" imgH="749160" progId="Equation.DSMT4">
                  <p:embed/>
                </p:oleObj>
              </mc:Choice>
              <mc:Fallback>
                <p:oleObj name="Equation" r:id="rId3" imgW="6057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9163" y="2368550"/>
                        <a:ext cx="454342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663346"/>
              </p:ext>
            </p:extLst>
          </p:nvPr>
        </p:nvGraphicFramePr>
        <p:xfrm>
          <a:off x="947738" y="3731784"/>
          <a:ext cx="4695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6" name="Equation" r:id="rId5" imgW="6260760" imgH="799920" progId="Equation.DSMT4">
                  <p:embed/>
                </p:oleObj>
              </mc:Choice>
              <mc:Fallback>
                <p:oleObj name="Equation" r:id="rId5" imgW="626076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7738" y="3731784"/>
                        <a:ext cx="46958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87914"/>
              </p:ext>
            </p:extLst>
          </p:nvPr>
        </p:nvGraphicFramePr>
        <p:xfrm>
          <a:off x="983798" y="4919663"/>
          <a:ext cx="53816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" name="Equation" r:id="rId7" imgW="7175160" imgH="850680" progId="Equation.DSMT4">
                  <p:embed/>
                </p:oleObj>
              </mc:Choice>
              <mc:Fallback>
                <p:oleObj name="Equation" r:id="rId7" imgW="7175160" imgH="850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3798" y="4919663"/>
                        <a:ext cx="538162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74094"/>
              </p:ext>
            </p:extLst>
          </p:nvPr>
        </p:nvGraphicFramePr>
        <p:xfrm>
          <a:off x="947738" y="5558086"/>
          <a:ext cx="1828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8" name="Equation" r:id="rId9" imgW="2438280" imgH="520560" progId="Equation.DSMT4">
                  <p:embed/>
                </p:oleObj>
              </mc:Choice>
              <mc:Fallback>
                <p:oleObj name="Equation" r:id="rId9" imgW="24382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7738" y="5558086"/>
                        <a:ext cx="18288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841796"/>
              </p:ext>
            </p:extLst>
          </p:nvPr>
        </p:nvGraphicFramePr>
        <p:xfrm>
          <a:off x="4381500" y="190840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" name="Equation" r:id="rId11" imgW="203040" imgH="253800" progId="Equation.DSMT4">
                  <p:embed/>
                </p:oleObj>
              </mc:Choice>
              <mc:Fallback>
                <p:oleObj name="Equation" r:id="rId11" imgW="203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81500" y="1908402"/>
                        <a:ext cx="203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1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Integral over the silhouette can be split into a grid and evaluated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of the </a:t>
            </a:r>
            <a:br>
              <a:rPr lang="en-US" smtClean="0"/>
            </a:br>
            <a:r>
              <a:rPr lang="en-US" smtClean="0"/>
              <a:t>Silhouette Function (2)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21692"/>
              </p:ext>
            </p:extLst>
          </p:nvPr>
        </p:nvGraphicFramePr>
        <p:xfrm>
          <a:off x="712385" y="2715984"/>
          <a:ext cx="55245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" name="Equation" r:id="rId3" imgW="5524200" imgH="3555720" progId="Equation.DSMT4">
                  <p:embed/>
                </p:oleObj>
              </mc:Choice>
              <mc:Fallback>
                <p:oleObj name="Equation" r:id="rId3" imgW="5524200" imgH="355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385" y="2715984"/>
                        <a:ext cx="55245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08821"/>
              </p:ext>
            </p:extLst>
          </p:nvPr>
        </p:nvGraphicFramePr>
        <p:xfrm>
          <a:off x="712385" y="2206282"/>
          <a:ext cx="581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" name="Equation" r:id="rId5" imgW="5816520" imgH="469800" progId="Equation.DSMT4">
                  <p:embed/>
                </p:oleObj>
              </mc:Choice>
              <mc:Fallback>
                <p:oleObj name="Equation" r:id="rId5" imgW="58165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385" y="2206282"/>
                        <a:ext cx="581660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548845" y="2811494"/>
            <a:ext cx="2435753" cy="2339990"/>
            <a:chOff x="6548845" y="2811494"/>
            <a:chExt cx="2435753" cy="2339990"/>
          </a:xfrm>
        </p:grpSpPr>
        <p:sp>
          <p:nvSpPr>
            <p:cNvPr id="7" name="TextBox 6"/>
            <p:cNvSpPr txBox="1"/>
            <p:nvPr/>
          </p:nvSpPr>
          <p:spPr>
            <a:xfrm>
              <a:off x="6730254" y="4751373"/>
              <a:ext cx="2072938" cy="400111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Silhouette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4301061"/>
                </p:ext>
              </p:extLst>
            </p:nvPr>
          </p:nvGraphicFramePr>
          <p:xfrm>
            <a:off x="7646072" y="4500330"/>
            <a:ext cx="2413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4" name="Equation" r:id="rId7" imgW="241200" imgH="330120" progId="Equation.DSMT4">
                    <p:embed/>
                  </p:oleObj>
                </mc:Choice>
                <mc:Fallback>
                  <p:oleObj name="Equation" r:id="rId7" imgW="2412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646072" y="4500330"/>
                          <a:ext cx="2413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366939"/>
                </p:ext>
              </p:extLst>
            </p:nvPr>
          </p:nvGraphicFramePr>
          <p:xfrm>
            <a:off x="6576139" y="3499363"/>
            <a:ext cx="2540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5" name="Equation" r:id="rId9" imgW="253800" imgH="355320" progId="Equation.DSMT4">
                    <p:embed/>
                  </p:oleObj>
                </mc:Choice>
                <mc:Fallback>
                  <p:oleObj name="Equation" r:id="rId9" imgW="253800" imgH="3553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76139" y="3499363"/>
                          <a:ext cx="254000" cy="355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48845" y="2811494"/>
              <a:ext cx="2435753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643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is the estimated silhouette’s shadow pattern.</a:t>
            </a:r>
          </a:p>
          <a:p>
            <a:r>
              <a:rPr lang="en-US" dirty="0"/>
              <a:t> </a:t>
            </a:r>
            <a:r>
              <a:rPr lang="en-US" dirty="0" smtClean="0"/>
              <a:t>           is the measured shadow pattern.</a:t>
            </a:r>
          </a:p>
          <a:p>
            <a:r>
              <a:rPr lang="en-US" dirty="0" smtClean="0"/>
              <a:t>When the correct silhouette is found, the two shadow patterns should match.</a:t>
            </a:r>
          </a:p>
          <a:p>
            <a:r>
              <a:rPr lang="en-US" dirty="0" smtClean="0"/>
              <a:t>An error metric can be  defined 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Objective is to change the estimated silhouette until the error is minimized.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of the </a:t>
            </a:r>
            <a:br>
              <a:rPr lang="en-US" dirty="0" smtClean="0"/>
            </a:br>
            <a:r>
              <a:rPr lang="en-US" dirty="0" smtClean="0"/>
              <a:t>Silhouette Function (3)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15527"/>
              </p:ext>
            </p:extLst>
          </p:nvPr>
        </p:nvGraphicFramePr>
        <p:xfrm>
          <a:off x="791506" y="1497340"/>
          <a:ext cx="55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" name="Equation" r:id="rId3" imgW="558720" imgH="380880" progId="Equation.DSMT4">
                  <p:embed/>
                </p:oleObj>
              </mc:Choice>
              <mc:Fallback>
                <p:oleObj name="Equation" r:id="rId3" imgW="5587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1506" y="1497340"/>
                        <a:ext cx="558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900203"/>
              </p:ext>
            </p:extLst>
          </p:nvPr>
        </p:nvGraphicFramePr>
        <p:xfrm>
          <a:off x="779665" y="1917133"/>
          <a:ext cx="736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" name="Equation" r:id="rId5" imgW="736560" imgH="431640" progId="Equation.DSMT4">
                  <p:embed/>
                </p:oleObj>
              </mc:Choice>
              <mc:Fallback>
                <p:oleObj name="Equation" r:id="rId5" imgW="736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665" y="1917133"/>
                        <a:ext cx="736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97127"/>
              </p:ext>
            </p:extLst>
          </p:nvPr>
        </p:nvGraphicFramePr>
        <p:xfrm>
          <a:off x="744617" y="3668936"/>
          <a:ext cx="2781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2" name="Equation" r:id="rId7" imgW="2781000" imgH="672840" progId="Equation.DSMT4">
                  <p:embed/>
                </p:oleObj>
              </mc:Choice>
              <mc:Fallback>
                <p:oleObj name="Equation" r:id="rId7" imgW="2781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4617" y="3668936"/>
                        <a:ext cx="2781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7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7" y="4002495"/>
            <a:ext cx="2435753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468" y="4002495"/>
            <a:ext cx="2435753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7" y="1279059"/>
            <a:ext cx="2435753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468" y="1279059"/>
            <a:ext cx="2435753" cy="1828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Flowchart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2146" y="3191642"/>
            <a:ext cx="2577474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True Silhouette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7670" y="5814662"/>
            <a:ext cx="258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Measured Shadow </a:t>
            </a:r>
            <a:r>
              <a:rPr lang="en-US" sz="2000" dirty="0"/>
              <a:t>Pattern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86324"/>
              </p:ext>
            </p:extLst>
          </p:nvPr>
        </p:nvGraphicFramePr>
        <p:xfrm>
          <a:off x="2240233" y="2919411"/>
          <a:ext cx="24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4" name="Equation" r:id="rId7" imgW="241200" imgH="330120" progId="Equation.DSMT4">
                  <p:embed/>
                </p:oleObj>
              </mc:Choice>
              <mc:Fallback>
                <p:oleObj name="Equation" r:id="rId7" imgW="241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0233" y="2919411"/>
                        <a:ext cx="241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439462"/>
              </p:ext>
            </p:extLst>
          </p:nvPr>
        </p:nvGraphicFramePr>
        <p:xfrm>
          <a:off x="1177624" y="2015659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Equation" r:id="rId9" imgW="253800" imgH="355320" progId="Equation.DSMT4">
                  <p:embed/>
                </p:oleObj>
              </mc:Choice>
              <mc:Fallback>
                <p:oleObj name="Equation" r:id="rId9" imgW="253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7624" y="2015659"/>
                        <a:ext cx="25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784421"/>
              </p:ext>
            </p:extLst>
          </p:nvPr>
        </p:nvGraphicFramePr>
        <p:xfrm>
          <a:off x="1236236" y="4821645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6" name="Equation" r:id="rId11" imgW="152280" imgH="190440" progId="Equation.DSMT4">
                  <p:embed/>
                </p:oleObj>
              </mc:Choice>
              <mc:Fallback>
                <p:oleObj name="Equation" r:id="rId11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36236" y="4821645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138365"/>
              </p:ext>
            </p:extLst>
          </p:nvPr>
        </p:nvGraphicFramePr>
        <p:xfrm>
          <a:off x="2271983" y="5686688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" name="Equation" r:id="rId13" imgW="177480" imgH="190440" progId="Equation.DSMT4">
                  <p:embed/>
                </p:oleObj>
              </mc:Choice>
              <mc:Fallback>
                <p:oleObj name="Equation" r:id="rId13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71983" y="5686688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546607" y="3191642"/>
            <a:ext cx="2577474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Estimated Silhouette</a:t>
            </a:r>
            <a:endParaRPr lang="en-US" sz="20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01403"/>
              </p:ext>
            </p:extLst>
          </p:nvPr>
        </p:nvGraphicFramePr>
        <p:xfrm>
          <a:off x="6714694" y="2919411"/>
          <a:ext cx="24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" name="Equation" r:id="rId15" imgW="241200" imgH="330120" progId="Equation.DSMT4">
                  <p:embed/>
                </p:oleObj>
              </mc:Choice>
              <mc:Fallback>
                <p:oleObj name="Equation" r:id="rId15" imgW="241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14694" y="2919411"/>
                        <a:ext cx="241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220266"/>
              </p:ext>
            </p:extLst>
          </p:nvPr>
        </p:nvGraphicFramePr>
        <p:xfrm>
          <a:off x="5647370" y="2015659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9" name="Equation" r:id="rId16" imgW="253800" imgH="355320" progId="Equation.DSMT4">
                  <p:embed/>
                </p:oleObj>
              </mc:Choice>
              <mc:Fallback>
                <p:oleObj name="Equation" r:id="rId16" imgW="253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47370" y="2015659"/>
                        <a:ext cx="25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542131" y="5820006"/>
            <a:ext cx="2586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Estimated Shadow </a:t>
            </a:r>
            <a:r>
              <a:rPr lang="en-US" sz="2000" dirty="0"/>
              <a:t>Pattern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102473"/>
              </p:ext>
            </p:extLst>
          </p:nvPr>
        </p:nvGraphicFramePr>
        <p:xfrm>
          <a:off x="5725343" y="4821645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" name="Equation" r:id="rId17" imgW="152280" imgH="190440" progId="Equation.DSMT4">
                  <p:embed/>
                </p:oleObj>
              </mc:Choice>
              <mc:Fallback>
                <p:oleObj name="Equation" r:id="rId17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25343" y="4821645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00135"/>
              </p:ext>
            </p:extLst>
          </p:nvPr>
        </p:nvGraphicFramePr>
        <p:xfrm>
          <a:off x="6746444" y="5692032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" name="Equation" r:id="rId18" imgW="177480" imgH="190440" progId="Equation.DSMT4">
                  <p:embed/>
                </p:oleObj>
              </mc:Choice>
              <mc:Fallback>
                <p:oleObj name="Equation" r:id="rId18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46444" y="5692032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Down Arrow 33"/>
          <p:cNvSpPr/>
          <p:nvPr/>
        </p:nvSpPr>
        <p:spPr>
          <a:xfrm>
            <a:off x="2181269" y="3746533"/>
            <a:ext cx="359229" cy="2694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6655730" y="3742463"/>
            <a:ext cx="359229" cy="26942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>
            <a:off x="5406519" y="4738587"/>
            <a:ext cx="274320" cy="356616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3556808" y="4738587"/>
            <a:ext cx="274320" cy="3566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28315" y="4593730"/>
            <a:ext cx="157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Minimize Difference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Startup</a:t>
            </a:r>
          </a:p>
          <a:p>
            <a:pPr lvl="1"/>
            <a:r>
              <a:rPr lang="en-US" dirty="0" smtClean="0"/>
              <a:t>Compute the contribution of each element of the summation and store in memory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Make initial guess</a:t>
            </a:r>
          </a:p>
          <a:p>
            <a:r>
              <a:rPr lang="en-US" dirty="0" smtClean="0"/>
              <a:t>Iteration over </a:t>
            </a:r>
            <a:r>
              <a:rPr lang="en-US" dirty="0" smtClean="0"/>
              <a:t>each pixel in the image</a:t>
            </a:r>
            <a:endParaRPr lang="en-US" dirty="0" smtClean="0"/>
          </a:p>
          <a:p>
            <a:pPr lvl="1"/>
            <a:r>
              <a:rPr lang="en-US" dirty="0" smtClean="0"/>
              <a:t>Flip the          element of      </a:t>
            </a:r>
          </a:p>
          <a:p>
            <a:pPr lvl="1"/>
            <a:r>
              <a:rPr lang="en-US" dirty="0" smtClean="0"/>
              <a:t>Construct the new         using the contributions previously computed for each          pixel</a:t>
            </a:r>
          </a:p>
          <a:p>
            <a:pPr lvl="1"/>
            <a:r>
              <a:rPr lang="en-US" dirty="0" smtClean="0"/>
              <a:t>Compare the measured and estimated shadow patterns</a:t>
            </a:r>
          </a:p>
          <a:p>
            <a:pPr lvl="1"/>
            <a:r>
              <a:rPr lang="en-US" dirty="0" smtClean="0"/>
              <a:t>Keep the change if the error decreased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Raster Scan Algorithm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93500"/>
              </p:ext>
            </p:extLst>
          </p:nvPr>
        </p:nvGraphicFramePr>
        <p:xfrm>
          <a:off x="1173843" y="2471053"/>
          <a:ext cx="7416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9" name="Equation" r:id="rId3" imgW="7416720" imgH="622080" progId="Equation.DSMT4">
                  <p:embed/>
                </p:oleObj>
              </mc:Choice>
              <mc:Fallback>
                <p:oleObj name="Equation" r:id="rId3" imgW="74167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3843" y="2471053"/>
                        <a:ext cx="74168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60552"/>
              </p:ext>
            </p:extLst>
          </p:nvPr>
        </p:nvGraphicFramePr>
        <p:xfrm>
          <a:off x="2064656" y="3945164"/>
          <a:ext cx="48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0" name="Equation" r:id="rId5" imgW="482400" imgH="342720" progId="Equation.DSMT4">
                  <p:embed/>
                </p:oleObj>
              </mc:Choice>
              <mc:Fallback>
                <p:oleObj name="Equation" r:id="rId5" imgW="482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4656" y="3945164"/>
                        <a:ext cx="482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144667"/>
              </p:ext>
            </p:extLst>
          </p:nvPr>
        </p:nvGraphicFramePr>
        <p:xfrm>
          <a:off x="3778475" y="3912961"/>
          <a:ext cx="596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1" name="Equation" r:id="rId7" imgW="596880" imgH="368280" progId="Equation.DSMT4">
                  <p:embed/>
                </p:oleObj>
              </mc:Choice>
              <mc:Fallback>
                <p:oleObj name="Equation" r:id="rId7" imgW="596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8475" y="3912961"/>
                        <a:ext cx="596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10897"/>
              </p:ext>
            </p:extLst>
          </p:nvPr>
        </p:nvGraphicFramePr>
        <p:xfrm>
          <a:off x="3169557" y="4326730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2" name="Equation" r:id="rId9" imgW="444240" imgH="291960" progId="Equation.DSMT4">
                  <p:embed/>
                </p:oleObj>
              </mc:Choice>
              <mc:Fallback>
                <p:oleObj name="Equation" r:id="rId9" imgW="4442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69557" y="4326730"/>
                        <a:ext cx="444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634548"/>
              </p:ext>
            </p:extLst>
          </p:nvPr>
        </p:nvGraphicFramePr>
        <p:xfrm>
          <a:off x="2124073" y="4564289"/>
          <a:ext cx="482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" name="Equation" r:id="rId11" imgW="482400" imgH="342720" progId="Equation.DSMT4">
                  <p:embed/>
                </p:oleObj>
              </mc:Choice>
              <mc:Fallback>
                <p:oleObj name="Equation" r:id="rId11" imgW="482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24073" y="4564289"/>
                        <a:ext cx="482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29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Flip the value of the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     element of            </a:t>
                </a:r>
              </a:p>
              <a:p>
                <a:r>
                  <a:rPr lang="en-US" dirty="0" smtClean="0"/>
                  <a:t>Compute the shadow pattern</a:t>
                </a:r>
              </a:p>
              <a:p>
                <a:r>
                  <a:rPr lang="en-US" dirty="0" smtClean="0"/>
                  <a:t>Compare the measured and estimated shadow patterns</a:t>
                </a:r>
              </a:p>
              <a:p>
                <a:r>
                  <a:rPr lang="en-US" dirty="0" smtClean="0"/>
                  <a:t>Keep the change if the error decreased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8"/>
                <a:stretch>
                  <a:fillRect l="-2402" t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Raster Scan Example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●●●●●●●●○○○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11523" y="4230653"/>
            <a:ext cx="610822" cy="121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24107"/>
              </p:ext>
            </p:extLst>
          </p:nvPr>
        </p:nvGraphicFramePr>
        <p:xfrm>
          <a:off x="2430236" y="1785834"/>
          <a:ext cx="66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" name="Equation" r:id="rId9" imgW="660240" imgH="406080" progId="Equation.DSMT4">
                  <p:embed/>
                </p:oleObj>
              </mc:Choice>
              <mc:Fallback>
                <p:oleObj name="Equation" r:id="rId9" imgW="66024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0236" y="1785834"/>
                        <a:ext cx="660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teration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11"/>
          <a:srcRect l="17428" t="1092" r="23186" b="1365"/>
          <a:stretch/>
        </p:blipFill>
        <p:spPr>
          <a:xfrm>
            <a:off x="4743938" y="1458547"/>
            <a:ext cx="4146287" cy="51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5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3816" y="1458913"/>
            <a:ext cx="3106006" cy="233203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Successive Nested Grids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933815" y="3844925"/>
            <a:ext cx="3106008" cy="2332038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15"/>
          </p:nvPr>
        </p:nvPicPr>
        <p:blipFill>
          <a:blip r:embed="rId4"/>
          <a:stretch>
            <a:fillRect/>
          </a:stretch>
        </p:blipFill>
        <p:spPr>
          <a:xfrm>
            <a:off x="4629150" y="2294069"/>
            <a:ext cx="4059238" cy="3047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718" y="1327070"/>
            <a:ext cx="2577474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32x32 Pixels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59718" y="3705561"/>
            <a:ext cx="2577474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64x64 Pixels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52671" y="2194474"/>
            <a:ext cx="2577474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128x128 Pixels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75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Susceptible to stagnation</a:t>
            </a:r>
          </a:p>
          <a:p>
            <a:pPr lvl="1"/>
            <a:r>
              <a:rPr lang="en-US" dirty="0"/>
              <a:t>If no change has occurred for an entire iteration, the solution has converged or stagnated.</a:t>
            </a:r>
          </a:p>
          <a:p>
            <a:pPr lvl="1"/>
            <a:r>
              <a:rPr lang="en-US" dirty="0"/>
              <a:t>Since only one pixel is changed at a time, local minima are prevalent.</a:t>
            </a:r>
          </a:p>
          <a:p>
            <a:pPr lvl="1"/>
            <a:r>
              <a:rPr lang="en-US" dirty="0"/>
              <a:t>Randomly change a few pixel values to move away from the local minimum.</a:t>
            </a:r>
          </a:p>
          <a:p>
            <a:r>
              <a:rPr lang="en-US" dirty="0"/>
              <a:t>No specific method of filtering noise has been developed yet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 chooses the resolution of the estimated silhouette</a:t>
            </a:r>
          </a:p>
          <a:p>
            <a:r>
              <a:rPr lang="en-US" dirty="0"/>
              <a:t>Low resolution estimate can be the initial guess for a high resolution estimate</a:t>
            </a:r>
          </a:p>
          <a:p>
            <a:r>
              <a:rPr lang="en-US" dirty="0"/>
              <a:t>Only a comparison is made between the measured and estimated shadow pattern</a:t>
            </a:r>
          </a:p>
          <a:p>
            <a:pPr lvl="1"/>
            <a:r>
              <a:rPr lang="en-US" dirty="0"/>
              <a:t>Complete data coverage is not necessary!</a:t>
            </a:r>
          </a:p>
          <a:p>
            <a:pPr lvl="1"/>
            <a:r>
              <a:rPr lang="en-US" dirty="0"/>
              <a:t>How much coverage is necessary is still unknown.</a:t>
            </a:r>
          </a:p>
          <a:p>
            <a:r>
              <a:rPr lang="en-US" dirty="0"/>
              <a:t>This simple ‘first guess’ approach seems to work fairly well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Raster Scan Performance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</p:spTree>
    <p:extLst>
      <p:ext uri="{BB962C8B-B14F-4D97-AF65-F5344CB8AC3E}">
        <p14:creationId xmlns:p14="http://schemas.microsoft.com/office/powerpoint/2010/main" val="2524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Occultation to detect asteroids</a:t>
            </a:r>
          </a:p>
          <a:p>
            <a:pPr lvl="1"/>
            <a:r>
              <a:rPr lang="en-US" dirty="0" smtClean="0"/>
              <a:t>Characteristics of a shadow</a:t>
            </a:r>
          </a:p>
          <a:p>
            <a:pPr lvl="1"/>
            <a:r>
              <a:rPr lang="en-US" dirty="0" smtClean="0"/>
              <a:t>Shadows of distant, small bodies</a:t>
            </a:r>
          </a:p>
          <a:p>
            <a:pPr lvl="1"/>
            <a:r>
              <a:rPr lang="en-US" dirty="0" smtClean="0"/>
              <a:t>Motivation for asteroid detection</a:t>
            </a:r>
          </a:p>
          <a:p>
            <a:r>
              <a:rPr lang="en-US" dirty="0" smtClean="0"/>
              <a:t>Silhouette Estimation</a:t>
            </a:r>
          </a:p>
          <a:p>
            <a:pPr lvl="1"/>
            <a:r>
              <a:rPr lang="en-US" dirty="0" smtClean="0"/>
              <a:t>Derivation of shadow pattern</a:t>
            </a:r>
          </a:p>
          <a:p>
            <a:pPr lvl="1"/>
            <a:r>
              <a:rPr lang="en-US" dirty="0" smtClean="0"/>
              <a:t>Silhouette recovery from the shadow pattern</a:t>
            </a:r>
          </a:p>
          <a:p>
            <a:pPr lvl="1"/>
            <a:r>
              <a:rPr lang="en-US" dirty="0" smtClean="0"/>
              <a:t>Raster scan method</a:t>
            </a:r>
          </a:p>
          <a:p>
            <a:pPr lvl="1"/>
            <a:r>
              <a:rPr lang="en-US" dirty="0" smtClean="0"/>
              <a:t>Example</a:t>
            </a:r>
          </a:p>
          <a:p>
            <a:r>
              <a:rPr lang="en-US" dirty="0" smtClean="0"/>
              <a:t>Measurement Noise</a:t>
            </a:r>
          </a:p>
          <a:p>
            <a:pPr lvl="1"/>
            <a:r>
              <a:rPr lang="en-US" dirty="0" smtClean="0"/>
              <a:t>Noise model</a:t>
            </a:r>
          </a:p>
          <a:p>
            <a:pPr lvl="1"/>
            <a:r>
              <a:rPr lang="en-US" dirty="0" smtClean="0"/>
              <a:t>Effect on raster scan estimation method</a:t>
            </a:r>
          </a:p>
          <a:p>
            <a:r>
              <a:rPr lang="en-US" dirty="0" smtClean="0"/>
              <a:t>Data Coverage</a:t>
            </a:r>
          </a:p>
          <a:p>
            <a:pPr lvl="1"/>
            <a:r>
              <a:rPr lang="en-US" dirty="0" smtClean="0"/>
              <a:t>Sparse measurement of the shadow pattern</a:t>
            </a:r>
          </a:p>
          <a:p>
            <a:pPr lvl="1"/>
            <a:r>
              <a:rPr lang="en-US" dirty="0" smtClean="0"/>
              <a:t>Measurement position uncertainty</a:t>
            </a:r>
          </a:p>
          <a:p>
            <a:pPr lvl="1"/>
            <a:r>
              <a:rPr lang="en-US" dirty="0" smtClean="0"/>
              <a:t>Measurements to silhouette resolution ratio</a:t>
            </a:r>
          </a:p>
          <a:p>
            <a:r>
              <a:rPr lang="en-US" dirty="0" smtClean="0"/>
              <a:t>Conclusion</a:t>
            </a:r>
          </a:p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○○○○○○○  </a:t>
            </a:r>
            <a:r>
              <a:rPr lang="en-US" dirty="0" smtClean="0"/>
              <a:t>Estimation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○○○○○○○○○○○  </a:t>
            </a:r>
            <a:r>
              <a:rPr lang="en-US" dirty="0" smtClean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 smtClean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 smtClean="0"/>
              <a:t>Conclusion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is performed offline. Relaxed computational requirements.</a:t>
            </a:r>
          </a:p>
          <a:p>
            <a:r>
              <a:rPr lang="en-US" dirty="0" smtClean="0"/>
              <a:t>Construction of the shadow pattern can be parallelized for each pixel in the UV plane.</a:t>
            </a:r>
          </a:p>
          <a:p>
            <a:r>
              <a:rPr lang="en-US" dirty="0" smtClean="0"/>
              <a:t>Comparison of the shadow patterns can be mostly parallelized for each pixel in the UV plane.</a:t>
            </a:r>
          </a:p>
          <a:p>
            <a:r>
              <a:rPr lang="en-US" dirty="0" smtClean="0"/>
              <a:t>Current </a:t>
            </a:r>
            <a:r>
              <a:rPr lang="en-US" dirty="0" err="1" smtClean="0"/>
              <a:t>Matlab</a:t>
            </a:r>
            <a:r>
              <a:rPr lang="en-US" dirty="0" smtClean="0"/>
              <a:t> implementation is quite slow, ~6 minutes per iteration for 64x64 pixels. GPU implementation could promise unnoticeable runtimes.</a:t>
            </a:r>
          </a:p>
          <a:p>
            <a:r>
              <a:rPr lang="en-US" dirty="0" smtClean="0"/>
              <a:t>These insights imply computational expense should not be a factor in the algorithm development.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Scan Computational Performance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</p:spTree>
    <p:extLst>
      <p:ext uri="{BB962C8B-B14F-4D97-AF65-F5344CB8AC3E}">
        <p14:creationId xmlns:p14="http://schemas.microsoft.com/office/powerpoint/2010/main" val="29226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measured intensity contains several sources of noise:</a:t>
            </a:r>
          </a:p>
          <a:p>
            <a:pPr lvl="1"/>
            <a:r>
              <a:rPr lang="en-US" dirty="0" smtClean="0"/>
              <a:t>Light sensor noise</a:t>
            </a:r>
          </a:p>
          <a:p>
            <a:pPr lvl="1"/>
            <a:r>
              <a:rPr lang="en-US" dirty="0" smtClean="0"/>
              <a:t>Aperture direction</a:t>
            </a:r>
          </a:p>
          <a:p>
            <a:pPr lvl="1"/>
            <a:r>
              <a:rPr lang="en-US" dirty="0" smtClean="0"/>
              <a:t>Aperture position</a:t>
            </a:r>
          </a:p>
          <a:p>
            <a:pPr lvl="1"/>
            <a:r>
              <a:rPr lang="en-US" dirty="0" smtClean="0"/>
              <a:t>Estimated range-to-target, </a:t>
            </a:r>
            <a:r>
              <a:rPr lang="en-US" i="1" dirty="0" smtClean="0"/>
              <a:t>z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Rotation of the target</a:t>
            </a:r>
          </a:p>
          <a:p>
            <a:r>
              <a:rPr lang="en-US" dirty="0" smtClean="0"/>
              <a:t>The complex wave field’s real and imaginary components are corrupted.</a:t>
            </a:r>
          </a:p>
          <a:p>
            <a:endParaRPr lang="en-US" dirty="0"/>
          </a:p>
          <a:p>
            <a:r>
              <a:rPr lang="en-US" dirty="0" smtClean="0"/>
              <a:t>Noise model: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Model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712109"/>
              </p:ext>
            </p:extLst>
          </p:nvPr>
        </p:nvGraphicFramePr>
        <p:xfrm>
          <a:off x="804861" y="5291695"/>
          <a:ext cx="4978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3" name="Equation" r:id="rId3" imgW="4978080" imgH="507960" progId="Equation.DSMT4">
                  <p:embed/>
                </p:oleObj>
              </mc:Choice>
              <mc:Fallback>
                <p:oleObj name="Equation" r:id="rId3" imgW="49780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861" y="5291695"/>
                        <a:ext cx="4978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658599"/>
              </p:ext>
            </p:extLst>
          </p:nvPr>
        </p:nvGraphicFramePr>
        <p:xfrm>
          <a:off x="804861" y="4288201"/>
          <a:ext cx="49625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4" name="Equation" r:id="rId5" imgW="6616440" imgH="812520" progId="Equation.DSMT4">
                  <p:embed/>
                </p:oleObj>
              </mc:Choice>
              <mc:Fallback>
                <p:oleObj name="Equation" r:id="rId5" imgW="661644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4861" y="4288201"/>
                        <a:ext cx="49625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4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25 Monte Carlo trials at several noise levels</a:t>
            </a:r>
          </a:p>
          <a:p>
            <a:r>
              <a:rPr lang="en-US" dirty="0" smtClean="0"/>
              <a:t>Track error between the </a:t>
            </a:r>
            <a:r>
              <a:rPr lang="en-US" b="1" dirty="0" smtClean="0"/>
              <a:t>true</a:t>
            </a:r>
            <a:r>
              <a:rPr lang="en-US" dirty="0" smtClean="0"/>
              <a:t> and estimated shadow patterns</a:t>
            </a:r>
          </a:p>
          <a:p>
            <a:r>
              <a:rPr lang="en-US" dirty="0" smtClean="0"/>
              <a:t>Erratic behavior near zero noise – not fully explained yet</a:t>
            </a:r>
          </a:p>
          <a:p>
            <a:r>
              <a:rPr lang="en-US" dirty="0" smtClean="0"/>
              <a:t>Linear growth in error after 10% noise level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Raster Scan Performance </a:t>
            </a:r>
            <a:br>
              <a:rPr lang="en-US" smtClean="0"/>
            </a:br>
            <a:r>
              <a:rPr lang="en-US" smtClean="0"/>
              <a:t>with Noise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54921" y="4605712"/>
            <a:ext cx="22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Final Error to </a:t>
            </a:r>
            <a:br>
              <a:rPr lang="en-US" sz="1600" dirty="0" smtClean="0"/>
            </a:br>
            <a:r>
              <a:rPr lang="en-US" sz="1600" dirty="0" smtClean="0"/>
              <a:t>M</a:t>
            </a:r>
            <a:r>
              <a:rPr lang="en-US" sz="1600" dirty="0" smtClean="0"/>
              <a:t>ax</a:t>
            </a:r>
            <a:r>
              <a:rPr lang="en-US" sz="1600" dirty="0" smtClean="0"/>
              <a:t> </a:t>
            </a:r>
            <a:r>
              <a:rPr lang="en-US" sz="1600" dirty="0" smtClean="0"/>
              <a:t>E</a:t>
            </a:r>
            <a:r>
              <a:rPr lang="en-US" sz="1600" dirty="0" smtClean="0"/>
              <a:t>rror Ratio</a:t>
            </a:r>
            <a:endParaRPr lang="en-US" sz="1600" dirty="0"/>
          </a:p>
        </p:txBody>
      </p:sp>
      <p:pic>
        <p:nvPicPr>
          <p:cNvPr id="24" name="Content Placeholder 2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b="7063"/>
          <a:stretch/>
        </p:blipFill>
        <p:spPr bwMode="auto">
          <a:xfrm>
            <a:off x="5049754" y="3822097"/>
            <a:ext cx="4059238" cy="205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Content Placeholder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b="6462"/>
          <a:stretch/>
        </p:blipFill>
        <p:spPr bwMode="auto">
          <a:xfrm>
            <a:off x="667264" y="3822097"/>
            <a:ext cx="3849173" cy="190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 rot="16200000">
            <a:off x="-150715" y="4385247"/>
            <a:ext cx="1266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Mean Error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 rot="2156505">
            <a:off x="64495" y="5382005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Iteration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6082789" y="5872387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Noise </a:t>
            </a:r>
            <a:r>
              <a:rPr lang="en-US" sz="1600" dirty="0" err="1" smtClean="0"/>
              <a:t>StDev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104791" y="5687721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Noise </a:t>
            </a:r>
            <a:r>
              <a:rPr lang="en-US" sz="1600" dirty="0" err="1" smtClean="0"/>
              <a:t>StDev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3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294069"/>
            <a:ext cx="4059238" cy="30477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with 0.25 Noise </a:t>
            </a:r>
            <a:r>
              <a:rPr lang="en-US" dirty="0" err="1" smtClean="0"/>
              <a:t>StDev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4629150" y="4102414"/>
            <a:ext cx="4059238" cy="1817059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29150" y="1716402"/>
            <a:ext cx="4059238" cy="18170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24644" y="5919473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Iteration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724643" y="3533461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Iteration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904217" y="2430059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True Error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3904218" y="4839638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Reference Error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035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“Executive Eye” Manipulation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pic>
        <p:nvPicPr>
          <p:cNvPr id="13" name="Content Placeholder 7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4629150" y="2294069"/>
            <a:ext cx="4059238" cy="3047737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933815" y="3844925"/>
            <a:ext cx="3106008" cy="2332038"/>
          </a:xfrm>
          <a:prstGeom prst="rect">
            <a:avLst/>
          </a:prstGeom>
        </p:spPr>
      </p:pic>
      <p:pic>
        <p:nvPicPr>
          <p:cNvPr id="1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33816" y="1458913"/>
            <a:ext cx="3106006" cy="23320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52694" y="1344246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Changed Pixels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2694" y="3736340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True Silhouette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724644" y="1861182"/>
            <a:ext cx="186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Estimate after 5 Additional Iterations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68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94069"/>
            <a:ext cx="4059238" cy="304773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294069"/>
            <a:ext cx="4059238" cy="304773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with 0.5 Noise </a:t>
            </a:r>
            <a:r>
              <a:rPr lang="en-US" dirty="0" err="1" smtClean="0"/>
              <a:t>StDev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644" y="1861182"/>
            <a:ext cx="186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Estimate after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5 Iterations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198" y="1861182"/>
            <a:ext cx="405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Noisy Measurement of the </a:t>
            </a:r>
            <a:br>
              <a:rPr lang="en-US" sz="1600" dirty="0" smtClean="0"/>
            </a:br>
            <a:r>
              <a:rPr lang="en-US" sz="1600" dirty="0" smtClean="0"/>
              <a:t>Shadow Pattern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40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39"/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457200" y="4102414"/>
            <a:ext cx="4059238" cy="1817059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Relative velocity of shadow pattern dominant in constellation</a:t>
            </a:r>
          </a:p>
          <a:p>
            <a:r>
              <a:rPr lang="en-US" dirty="0" smtClean="0"/>
              <a:t>Linear coverage path across the UV plane</a:t>
            </a:r>
          </a:p>
          <a:p>
            <a:r>
              <a:rPr lang="en-US" dirty="0" smtClean="0"/>
              <a:t>Pattern may not be regular</a:t>
            </a:r>
          </a:p>
          <a:p>
            <a:r>
              <a:rPr lang="en-US" dirty="0"/>
              <a:t>Ratio of </a:t>
            </a:r>
            <a:r>
              <a:rPr lang="en-US" dirty="0" smtClean="0"/>
              <a:t># measurements </a:t>
            </a:r>
            <a:r>
              <a:rPr lang="en-US" dirty="0"/>
              <a:t>to </a:t>
            </a:r>
            <a:r>
              <a:rPr lang="en-US" dirty="0" smtClean="0"/>
              <a:t>image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pixels,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Data Coverage Pattern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●●●●●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●○○○○○  </a:t>
            </a:r>
            <a:r>
              <a:rPr lang="en-US" dirty="0"/>
              <a:t>Conclusion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sz="half" idx="15"/>
          </p:nvPr>
        </p:nvPicPr>
        <p:blipFill>
          <a:blip r:embed="rId4"/>
          <a:stretch>
            <a:fillRect/>
          </a:stretch>
        </p:blipFill>
        <p:spPr>
          <a:xfrm>
            <a:off x="4629150" y="2294069"/>
            <a:ext cx="4059238" cy="3047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50338" y="1923707"/>
                <a:ext cx="314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Coverage for 20 equally </a:t>
                </a:r>
                <a:br>
                  <a:rPr lang="en-US" sz="1600" dirty="0" smtClean="0"/>
                </a:br>
                <a:r>
                  <a:rPr lang="en-US" sz="1600" dirty="0" smtClean="0"/>
                  <a:t>spaced apertures,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=2.5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338" y="1923707"/>
                <a:ext cx="3149600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3158" b="-1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 rot="16200000">
            <a:off x="-279676" y="4756084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Reference Error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615561" y="5764795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Iteration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391506" y="4608254"/>
            <a:ext cx="1654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Perfect Recovery</a:t>
            </a:r>
            <a:endParaRPr lang="en-US" sz="1600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1381"/>
              </p:ext>
            </p:extLst>
          </p:nvPr>
        </p:nvGraphicFramePr>
        <p:xfrm>
          <a:off x="1498036" y="3140240"/>
          <a:ext cx="2171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6" imgW="2171520" imgH="609480" progId="Equation.DSMT4">
                  <p:embed/>
                </p:oleObj>
              </mc:Choice>
              <mc:Fallback>
                <p:oleObj name="Equation" r:id="rId6" imgW="21715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8036" y="3140240"/>
                        <a:ext cx="2171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715071" y="5427178"/>
            <a:ext cx="2020134" cy="369332"/>
            <a:chOff x="5715071" y="5427178"/>
            <a:chExt cx="2020134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5715071" y="5427178"/>
              <a:ext cx="20201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Denotes no data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715071" y="5481840"/>
              <a:ext cx="274320" cy="27432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01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197" y="1458913"/>
            <a:ext cx="4053244" cy="3043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10 Aperture Coverage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it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●●●●●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●●○○○○  </a:t>
            </a:r>
            <a:r>
              <a:rPr lang="en-US" dirty="0"/>
              <a:t>Conclusion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Content Placeholder 30"/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2546999" y="4502150"/>
            <a:ext cx="4050002" cy="18129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1822665" y="5193746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Reference Error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717902" y="6202457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Iteration</a:t>
            </a:r>
            <a:endParaRPr lang="en-US" sz="1600" dirty="0"/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32147" y="1458913"/>
            <a:ext cx="4053244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197" y="1458913"/>
            <a:ext cx="4053244" cy="3043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6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8 Aperture Coverage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itle 1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●●●●●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●●●○○○  </a:t>
            </a:r>
            <a:r>
              <a:rPr lang="en-US" dirty="0"/>
              <a:t>Conclusion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822665" y="5193746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Reference Error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717902" y="6202457"/>
            <a:ext cx="1868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Iteration</a:t>
            </a:r>
            <a:endParaRPr lang="en-US" sz="1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32147" y="1458913"/>
            <a:ext cx="4053244" cy="3043237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4"/>
          </p:nvPr>
        </p:nvPicPr>
        <p:blipFill>
          <a:blip r:embed="rId5"/>
          <a:stretch>
            <a:fillRect/>
          </a:stretch>
        </p:blipFill>
        <p:spPr>
          <a:xfrm>
            <a:off x="2546999" y="4502150"/>
            <a:ext cx="4050002" cy="18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Combination of measurement noise and sparse coverage not analyzed yet.</a:t>
                </a:r>
              </a:p>
              <a:p>
                <a:r>
                  <a:rPr lang="en-US" dirty="0" smtClean="0"/>
                  <a:t>Proposed 20 apertures seems adequate before noise considerations.</a:t>
                </a:r>
              </a:p>
              <a:p>
                <a:r>
                  <a:rPr lang="en-US" dirty="0" smtClean="0"/>
                  <a:t>Measurement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cutoff seems to be about 2.0 before performance suffers.</a:t>
                </a:r>
                <a:endParaRPr lang="en-US" i="1" dirty="0" smtClean="0"/>
              </a:p>
              <a:p>
                <a:r>
                  <a:rPr lang="en-US" dirty="0" smtClean="0"/>
                  <a:t>Interpolate data to increase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Coverage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●●●●●  </a:t>
            </a:r>
            <a:r>
              <a:rPr lang="en-US" dirty="0"/>
              <a:t>Coverage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/>
              <a:t>Conclusion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308027" y="4575171"/>
            <a:ext cx="45666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</a:t>
            </a:r>
            <a:r>
              <a:rPr lang="en-US" sz="2000" dirty="0" smtClean="0"/>
              <a:t>moving observer </a:t>
            </a:r>
            <a:r>
              <a:rPr lang="en-US" sz="2000" dirty="0"/>
              <a:t>records the time when the star disappears and reappears. The shape of the shadow region can </a:t>
            </a:r>
            <a:r>
              <a:rPr lang="en-US" sz="2000" dirty="0" smtClean="0"/>
              <a:t>be </a:t>
            </a:r>
            <a:r>
              <a:rPr lang="en-US" sz="2000" dirty="0"/>
              <a:t>estimated based on the occultation times and </a:t>
            </a:r>
            <a:r>
              <a:rPr lang="en-US" sz="2000" dirty="0" smtClean="0"/>
              <a:t>the positions </a:t>
            </a:r>
            <a:r>
              <a:rPr lang="en-US" sz="2000" dirty="0"/>
              <a:t>of the observers.</a:t>
            </a:r>
          </a:p>
        </p:txBody>
      </p:sp>
      <p:sp>
        <p:nvSpPr>
          <p:cNvPr id="66" name="Freeform 65"/>
          <p:cNvSpPr/>
          <p:nvPr/>
        </p:nvSpPr>
        <p:spPr>
          <a:xfrm flipH="1">
            <a:off x="3493942" y="2576127"/>
            <a:ext cx="5650057" cy="1785938"/>
          </a:xfrm>
          <a:custGeom>
            <a:avLst/>
            <a:gdLst>
              <a:gd name="connsiteX0" fmla="*/ 7148946 w 7169727"/>
              <a:gd name="connsiteY0" fmla="*/ 1828800 h 2431473"/>
              <a:gd name="connsiteX1" fmla="*/ 20782 w 7169727"/>
              <a:gd name="connsiteY1" fmla="*/ 2431473 h 2431473"/>
              <a:gd name="connsiteX2" fmla="*/ 0 w 7169727"/>
              <a:gd name="connsiteY2" fmla="*/ 0 h 2431473"/>
              <a:gd name="connsiteX3" fmla="*/ 7169727 w 7169727"/>
              <a:gd name="connsiteY3" fmla="*/ 238991 h 2431473"/>
              <a:gd name="connsiteX4" fmla="*/ 7148946 w 7169727"/>
              <a:gd name="connsiteY4" fmla="*/ 1828800 h 2431473"/>
              <a:gd name="connsiteX0" fmla="*/ 7128164 w 7148945"/>
              <a:gd name="connsiteY0" fmla="*/ 1787236 h 2389909"/>
              <a:gd name="connsiteX1" fmla="*/ 0 w 7148945"/>
              <a:gd name="connsiteY1" fmla="*/ 2389909 h 2389909"/>
              <a:gd name="connsiteX2" fmla="*/ 20782 w 7148945"/>
              <a:gd name="connsiteY2" fmla="*/ 0 h 2389909"/>
              <a:gd name="connsiteX3" fmla="*/ 7148945 w 7148945"/>
              <a:gd name="connsiteY3" fmla="*/ 197427 h 2389909"/>
              <a:gd name="connsiteX4" fmla="*/ 7128164 w 7148945"/>
              <a:gd name="connsiteY4" fmla="*/ 1787236 h 2389909"/>
              <a:gd name="connsiteX0" fmla="*/ 7128164 w 7148945"/>
              <a:gd name="connsiteY0" fmla="*/ 1797627 h 2400300"/>
              <a:gd name="connsiteX1" fmla="*/ 0 w 7148945"/>
              <a:gd name="connsiteY1" fmla="*/ 2400300 h 2400300"/>
              <a:gd name="connsiteX2" fmla="*/ 10391 w 7148945"/>
              <a:gd name="connsiteY2" fmla="*/ 0 h 2400300"/>
              <a:gd name="connsiteX3" fmla="*/ 7148945 w 7148945"/>
              <a:gd name="connsiteY3" fmla="*/ 207818 h 2400300"/>
              <a:gd name="connsiteX4" fmla="*/ 7128164 w 7148945"/>
              <a:gd name="connsiteY4" fmla="*/ 1797627 h 2400300"/>
              <a:gd name="connsiteX0" fmla="*/ 7128164 w 7148945"/>
              <a:gd name="connsiteY0" fmla="*/ 1797627 h 2400300"/>
              <a:gd name="connsiteX1" fmla="*/ 0 w 7148945"/>
              <a:gd name="connsiteY1" fmla="*/ 2400300 h 2400300"/>
              <a:gd name="connsiteX2" fmla="*/ 10391 w 7148945"/>
              <a:gd name="connsiteY2" fmla="*/ 0 h 2400300"/>
              <a:gd name="connsiteX3" fmla="*/ 7148945 w 7148945"/>
              <a:gd name="connsiteY3" fmla="*/ 207818 h 2400300"/>
              <a:gd name="connsiteX4" fmla="*/ 7128164 w 7148945"/>
              <a:gd name="connsiteY4" fmla="*/ 1797627 h 2400300"/>
              <a:gd name="connsiteX0" fmla="*/ 7138036 w 7158817"/>
              <a:gd name="connsiteY0" fmla="*/ 1797627 h 2400300"/>
              <a:gd name="connsiteX1" fmla="*/ 9872 w 7158817"/>
              <a:gd name="connsiteY1" fmla="*/ 2400300 h 2400300"/>
              <a:gd name="connsiteX2" fmla="*/ 485 w 7158817"/>
              <a:gd name="connsiteY2" fmla="*/ 0 h 2400300"/>
              <a:gd name="connsiteX3" fmla="*/ 7158817 w 7158817"/>
              <a:gd name="connsiteY3" fmla="*/ 207818 h 2400300"/>
              <a:gd name="connsiteX4" fmla="*/ 7138036 w 7158817"/>
              <a:gd name="connsiteY4" fmla="*/ 1797627 h 2400300"/>
              <a:gd name="connsiteX0" fmla="*/ 7135121 w 7155902"/>
              <a:gd name="connsiteY0" fmla="*/ 1797627 h 2400300"/>
              <a:gd name="connsiteX1" fmla="*/ 6957 w 7155902"/>
              <a:gd name="connsiteY1" fmla="*/ 2400300 h 2400300"/>
              <a:gd name="connsiteX2" fmla="*/ 582 w 7155902"/>
              <a:gd name="connsiteY2" fmla="*/ 0 h 2400300"/>
              <a:gd name="connsiteX3" fmla="*/ 7155902 w 7155902"/>
              <a:gd name="connsiteY3" fmla="*/ 207818 h 2400300"/>
              <a:gd name="connsiteX4" fmla="*/ 7135121 w 7155902"/>
              <a:gd name="connsiteY4" fmla="*/ 1797627 h 2400300"/>
              <a:gd name="connsiteX0" fmla="*/ 7132250 w 7153031"/>
              <a:gd name="connsiteY0" fmla="*/ 1794452 h 2397125"/>
              <a:gd name="connsiteX1" fmla="*/ 4086 w 7153031"/>
              <a:gd name="connsiteY1" fmla="*/ 2397125 h 2397125"/>
              <a:gd name="connsiteX2" fmla="*/ 724 w 7153031"/>
              <a:gd name="connsiteY2" fmla="*/ 0 h 2397125"/>
              <a:gd name="connsiteX3" fmla="*/ 7153031 w 7153031"/>
              <a:gd name="connsiteY3" fmla="*/ 204643 h 2397125"/>
              <a:gd name="connsiteX4" fmla="*/ 7132250 w 7153031"/>
              <a:gd name="connsiteY4" fmla="*/ 1794452 h 2397125"/>
              <a:gd name="connsiteX0" fmla="*/ 7128164 w 7148945"/>
              <a:gd name="connsiteY0" fmla="*/ 1589809 h 2192482"/>
              <a:gd name="connsiteX1" fmla="*/ 0 w 7148945"/>
              <a:gd name="connsiteY1" fmla="*/ 2192482 h 2192482"/>
              <a:gd name="connsiteX2" fmla="*/ 279856 w 7148945"/>
              <a:gd name="connsiteY2" fmla="*/ 55706 h 2192482"/>
              <a:gd name="connsiteX3" fmla="*/ 7148945 w 7148945"/>
              <a:gd name="connsiteY3" fmla="*/ 0 h 2192482"/>
              <a:gd name="connsiteX4" fmla="*/ 7128164 w 7148945"/>
              <a:gd name="connsiteY4" fmla="*/ 1589809 h 2192482"/>
              <a:gd name="connsiteX0" fmla="*/ 7129474 w 7150255"/>
              <a:gd name="connsiteY0" fmla="*/ 1781752 h 2384425"/>
              <a:gd name="connsiteX1" fmla="*/ 1310 w 7150255"/>
              <a:gd name="connsiteY1" fmla="*/ 2384425 h 2384425"/>
              <a:gd name="connsiteX2" fmla="*/ 961 w 7150255"/>
              <a:gd name="connsiteY2" fmla="*/ 0 h 2384425"/>
              <a:gd name="connsiteX3" fmla="*/ 7150255 w 7150255"/>
              <a:gd name="connsiteY3" fmla="*/ 191943 h 2384425"/>
              <a:gd name="connsiteX4" fmla="*/ 7129474 w 7150255"/>
              <a:gd name="connsiteY4" fmla="*/ 1781752 h 2384425"/>
              <a:gd name="connsiteX0" fmla="*/ 7129474 w 7150255"/>
              <a:gd name="connsiteY0" fmla="*/ 1778577 h 2381250"/>
              <a:gd name="connsiteX1" fmla="*/ 1310 w 7150255"/>
              <a:gd name="connsiteY1" fmla="*/ 2381250 h 2381250"/>
              <a:gd name="connsiteX2" fmla="*/ 962 w 7150255"/>
              <a:gd name="connsiteY2" fmla="*/ 0 h 2381250"/>
              <a:gd name="connsiteX3" fmla="*/ 7150255 w 7150255"/>
              <a:gd name="connsiteY3" fmla="*/ 188768 h 2381250"/>
              <a:gd name="connsiteX4" fmla="*/ 7129474 w 7150255"/>
              <a:gd name="connsiteY4" fmla="*/ 1778577 h 2381250"/>
              <a:gd name="connsiteX0" fmla="*/ 7128164 w 7148945"/>
              <a:gd name="connsiteY0" fmla="*/ 1778577 h 2381250"/>
              <a:gd name="connsiteX1" fmla="*/ 0 w 7148945"/>
              <a:gd name="connsiteY1" fmla="*/ 2381250 h 2381250"/>
              <a:gd name="connsiteX2" fmla="*/ 5677 w 7148945"/>
              <a:gd name="connsiteY2" fmla="*/ 0 h 2381250"/>
              <a:gd name="connsiteX3" fmla="*/ 7148945 w 7148945"/>
              <a:gd name="connsiteY3" fmla="*/ 188768 h 2381250"/>
              <a:gd name="connsiteX4" fmla="*/ 7128164 w 7148945"/>
              <a:gd name="connsiteY4" fmla="*/ 1778577 h 2381250"/>
              <a:gd name="connsiteX0" fmla="*/ 7128164 w 7148945"/>
              <a:gd name="connsiteY0" fmla="*/ 1778577 h 2381250"/>
              <a:gd name="connsiteX1" fmla="*/ 0 w 7148945"/>
              <a:gd name="connsiteY1" fmla="*/ 2381250 h 2381250"/>
              <a:gd name="connsiteX2" fmla="*/ 5677 w 7148945"/>
              <a:gd name="connsiteY2" fmla="*/ 0 h 2381250"/>
              <a:gd name="connsiteX3" fmla="*/ 7148945 w 7148945"/>
              <a:gd name="connsiteY3" fmla="*/ 188768 h 2381250"/>
              <a:gd name="connsiteX4" fmla="*/ 7128164 w 7148945"/>
              <a:gd name="connsiteY4" fmla="*/ 1778577 h 2381250"/>
              <a:gd name="connsiteX0" fmla="*/ 7128164 w 7148945"/>
              <a:gd name="connsiteY0" fmla="*/ 1778577 h 2381250"/>
              <a:gd name="connsiteX1" fmla="*/ 0 w 7148945"/>
              <a:gd name="connsiteY1" fmla="*/ 2381250 h 2381250"/>
              <a:gd name="connsiteX2" fmla="*/ 2665 w 7148945"/>
              <a:gd name="connsiteY2" fmla="*/ 0 h 2381250"/>
              <a:gd name="connsiteX3" fmla="*/ 7148945 w 7148945"/>
              <a:gd name="connsiteY3" fmla="*/ 188768 h 2381250"/>
              <a:gd name="connsiteX4" fmla="*/ 7128164 w 7148945"/>
              <a:gd name="connsiteY4" fmla="*/ 1778577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945" h="2381250">
                <a:moveTo>
                  <a:pt x="7128164" y="1778577"/>
                </a:moveTo>
                <a:lnTo>
                  <a:pt x="0" y="2381250"/>
                </a:lnTo>
                <a:cubicBezTo>
                  <a:pt x="3464" y="1581150"/>
                  <a:pt x="-799" y="800100"/>
                  <a:pt x="2665" y="0"/>
                </a:cubicBezTo>
                <a:lnTo>
                  <a:pt x="7148945" y="188768"/>
                </a:lnTo>
                <a:lnTo>
                  <a:pt x="7128164" y="1778577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3" name="Freeform 62" descr="Granite"/>
          <p:cNvSpPr>
            <a:spLocks/>
          </p:cNvSpPr>
          <p:nvPr/>
        </p:nvSpPr>
        <p:spPr bwMode="auto">
          <a:xfrm flipH="1">
            <a:off x="3343052" y="2685899"/>
            <a:ext cx="576827" cy="1234664"/>
          </a:xfrm>
          <a:custGeom>
            <a:avLst/>
            <a:gdLst>
              <a:gd name="T0" fmla="*/ 12700 w 496"/>
              <a:gd name="T1" fmla="*/ 604007 h 872"/>
              <a:gd name="T2" fmla="*/ 88900 w 496"/>
              <a:gd name="T3" fmla="*/ 377505 h 872"/>
              <a:gd name="T4" fmla="*/ 393700 w 496"/>
              <a:gd name="T5" fmla="*/ 302004 h 872"/>
              <a:gd name="T6" fmla="*/ 469900 w 496"/>
              <a:gd name="T7" fmla="*/ 75501 h 872"/>
              <a:gd name="T8" fmla="*/ 698500 w 496"/>
              <a:gd name="T9" fmla="*/ 75501 h 872"/>
              <a:gd name="T10" fmla="*/ 774700 w 496"/>
              <a:gd name="T11" fmla="*/ 528506 h 872"/>
              <a:gd name="T12" fmla="*/ 622300 w 496"/>
              <a:gd name="T13" fmla="*/ 755009 h 872"/>
              <a:gd name="T14" fmla="*/ 774700 w 496"/>
              <a:gd name="T15" fmla="*/ 1132514 h 872"/>
              <a:gd name="T16" fmla="*/ 546100 w 496"/>
              <a:gd name="T17" fmla="*/ 1359017 h 872"/>
              <a:gd name="T18" fmla="*/ 165100 w 496"/>
              <a:gd name="T19" fmla="*/ 1208015 h 872"/>
              <a:gd name="T20" fmla="*/ 12700 w 496"/>
              <a:gd name="T21" fmla="*/ 604007 h 8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6" h="872">
                <a:moveTo>
                  <a:pt x="8" y="384"/>
                </a:moveTo>
                <a:cubicBezTo>
                  <a:pt x="0" y="296"/>
                  <a:pt x="16" y="272"/>
                  <a:pt x="56" y="240"/>
                </a:cubicBezTo>
                <a:cubicBezTo>
                  <a:pt x="96" y="208"/>
                  <a:pt x="208" y="224"/>
                  <a:pt x="248" y="192"/>
                </a:cubicBezTo>
                <a:cubicBezTo>
                  <a:pt x="288" y="160"/>
                  <a:pt x="264" y="72"/>
                  <a:pt x="296" y="48"/>
                </a:cubicBezTo>
                <a:cubicBezTo>
                  <a:pt x="328" y="24"/>
                  <a:pt x="408" y="0"/>
                  <a:pt x="440" y="48"/>
                </a:cubicBezTo>
                <a:cubicBezTo>
                  <a:pt x="472" y="96"/>
                  <a:pt x="496" y="264"/>
                  <a:pt x="488" y="336"/>
                </a:cubicBezTo>
                <a:cubicBezTo>
                  <a:pt x="480" y="408"/>
                  <a:pt x="392" y="416"/>
                  <a:pt x="392" y="480"/>
                </a:cubicBezTo>
                <a:cubicBezTo>
                  <a:pt x="392" y="544"/>
                  <a:pt x="496" y="656"/>
                  <a:pt x="488" y="720"/>
                </a:cubicBezTo>
                <a:cubicBezTo>
                  <a:pt x="480" y="784"/>
                  <a:pt x="408" y="856"/>
                  <a:pt x="344" y="864"/>
                </a:cubicBezTo>
                <a:cubicBezTo>
                  <a:pt x="280" y="872"/>
                  <a:pt x="160" y="848"/>
                  <a:pt x="104" y="768"/>
                </a:cubicBezTo>
                <a:cubicBezTo>
                  <a:pt x="48" y="688"/>
                  <a:pt x="16" y="472"/>
                  <a:pt x="8" y="384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Aft>
                <a:spcPts val="1350"/>
              </a:spcAft>
            </a:pPr>
            <a:r>
              <a:rPr lang="en-US" sz="825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4" name="32-Point Star 63"/>
          <p:cNvSpPr/>
          <p:nvPr/>
        </p:nvSpPr>
        <p:spPr>
          <a:xfrm flipH="1">
            <a:off x="687559" y="2956427"/>
            <a:ext cx="415470" cy="405245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68" name="Straight Connector 67"/>
          <p:cNvCxnSpPr>
            <a:stCxn id="6" idx="0"/>
          </p:cNvCxnSpPr>
          <p:nvPr/>
        </p:nvCxnSpPr>
        <p:spPr>
          <a:xfrm flipV="1">
            <a:off x="6539922" y="2429680"/>
            <a:ext cx="2019587" cy="213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559509" y="2438609"/>
            <a:ext cx="0" cy="274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28" idx="0"/>
          </p:cNvCxnSpPr>
          <p:nvPr/>
        </p:nvCxnSpPr>
        <p:spPr>
          <a:xfrm>
            <a:off x="5866395" y="3152693"/>
            <a:ext cx="255595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8422349" y="3154976"/>
            <a:ext cx="0" cy="202683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0" idx="0"/>
          </p:cNvCxnSpPr>
          <p:nvPr/>
        </p:nvCxnSpPr>
        <p:spPr>
          <a:xfrm>
            <a:off x="6658979" y="3731564"/>
            <a:ext cx="162621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8285189" y="3734657"/>
            <a:ext cx="645" cy="144715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 flipH="1">
            <a:off x="6148593" y="3556879"/>
            <a:ext cx="602141" cy="350852"/>
            <a:chOff x="7257977" y="2555691"/>
            <a:chExt cx="1313697" cy="788988"/>
          </a:xfrm>
        </p:grpSpPr>
        <p:sp>
          <p:nvSpPr>
            <p:cNvPr id="40" name="AutoShape 4"/>
            <p:cNvSpPr>
              <a:spLocks noChangeArrowheads="1"/>
            </p:cNvSpPr>
            <p:nvPr/>
          </p:nvSpPr>
          <p:spPr bwMode="auto">
            <a:xfrm rot="5400000">
              <a:off x="7217960" y="2748335"/>
              <a:ext cx="480399" cy="400365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7D"/>
                    </a:outerShdw>
                  </a:effectLst>
                </a14:hiddenEffects>
              </a:ext>
            </a:extLst>
          </p:spPr>
          <p:txBody>
            <a:bodyPr rot="10800000" vert="eaVert" lIns="55550" tIns="27775" rIns="55550" bIns="27775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sz="900">
                <a:latin typeface="Monotype Corsiva" panose="03010101010201010101" pitchFamily="66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rot="5400000">
              <a:off x="7248000" y="2798380"/>
              <a:ext cx="777312" cy="293601"/>
            </a:xfrm>
            <a:custGeom>
              <a:avLst/>
              <a:gdLst>
                <a:gd name="T0" fmla="*/ 0 w 426"/>
                <a:gd name="T1" fmla="*/ 0 h 159"/>
                <a:gd name="T2" fmla="*/ 2 w 426"/>
                <a:gd name="T3" fmla="*/ 16 h 159"/>
                <a:gd name="T4" fmla="*/ 4 w 426"/>
                <a:gd name="T5" fmla="*/ 32 h 159"/>
                <a:gd name="T6" fmla="*/ 9 w 426"/>
                <a:gd name="T7" fmla="*/ 48 h 159"/>
                <a:gd name="T8" fmla="*/ 18 w 426"/>
                <a:gd name="T9" fmla="*/ 62 h 159"/>
                <a:gd name="T10" fmla="*/ 27 w 426"/>
                <a:gd name="T11" fmla="*/ 76 h 159"/>
                <a:gd name="T12" fmla="*/ 38 w 426"/>
                <a:gd name="T13" fmla="*/ 88 h 159"/>
                <a:gd name="T14" fmla="*/ 63 w 426"/>
                <a:gd name="T15" fmla="*/ 111 h 159"/>
                <a:gd name="T16" fmla="*/ 95 w 426"/>
                <a:gd name="T17" fmla="*/ 131 h 159"/>
                <a:gd name="T18" fmla="*/ 130 w 426"/>
                <a:gd name="T19" fmla="*/ 147 h 159"/>
                <a:gd name="T20" fmla="*/ 171 w 426"/>
                <a:gd name="T21" fmla="*/ 156 h 159"/>
                <a:gd name="T22" fmla="*/ 213 w 426"/>
                <a:gd name="T23" fmla="*/ 159 h 159"/>
                <a:gd name="T24" fmla="*/ 256 w 426"/>
                <a:gd name="T25" fmla="*/ 156 h 159"/>
                <a:gd name="T26" fmla="*/ 297 w 426"/>
                <a:gd name="T27" fmla="*/ 147 h 159"/>
                <a:gd name="T28" fmla="*/ 332 w 426"/>
                <a:gd name="T29" fmla="*/ 131 h 159"/>
                <a:gd name="T30" fmla="*/ 364 w 426"/>
                <a:gd name="T31" fmla="*/ 111 h 159"/>
                <a:gd name="T32" fmla="*/ 389 w 426"/>
                <a:gd name="T33" fmla="*/ 88 h 159"/>
                <a:gd name="T34" fmla="*/ 400 w 426"/>
                <a:gd name="T35" fmla="*/ 76 h 159"/>
                <a:gd name="T36" fmla="*/ 411 w 426"/>
                <a:gd name="T37" fmla="*/ 62 h 159"/>
                <a:gd name="T38" fmla="*/ 418 w 426"/>
                <a:gd name="T39" fmla="*/ 48 h 159"/>
                <a:gd name="T40" fmla="*/ 423 w 426"/>
                <a:gd name="T41" fmla="*/ 32 h 159"/>
                <a:gd name="T42" fmla="*/ 425 w 426"/>
                <a:gd name="T43" fmla="*/ 16 h 159"/>
                <a:gd name="T44" fmla="*/ 426 w 426"/>
                <a:gd name="T45" fmla="*/ 0 h 159"/>
                <a:gd name="T46" fmla="*/ 405 w 426"/>
                <a:gd name="T47" fmla="*/ 17 h 159"/>
                <a:gd name="T48" fmla="*/ 384 w 426"/>
                <a:gd name="T49" fmla="*/ 33 h 159"/>
                <a:gd name="T50" fmla="*/ 359 w 426"/>
                <a:gd name="T51" fmla="*/ 48 h 159"/>
                <a:gd name="T52" fmla="*/ 332 w 426"/>
                <a:gd name="T53" fmla="*/ 58 h 159"/>
                <a:gd name="T54" fmla="*/ 304 w 426"/>
                <a:gd name="T55" fmla="*/ 67 h 159"/>
                <a:gd name="T56" fmla="*/ 276 w 426"/>
                <a:gd name="T57" fmla="*/ 74 h 159"/>
                <a:gd name="T58" fmla="*/ 244 w 426"/>
                <a:gd name="T59" fmla="*/ 78 h 159"/>
                <a:gd name="T60" fmla="*/ 213 w 426"/>
                <a:gd name="T61" fmla="*/ 80 h 159"/>
                <a:gd name="T62" fmla="*/ 183 w 426"/>
                <a:gd name="T63" fmla="*/ 78 h 159"/>
                <a:gd name="T64" fmla="*/ 151 w 426"/>
                <a:gd name="T65" fmla="*/ 74 h 159"/>
                <a:gd name="T66" fmla="*/ 123 w 426"/>
                <a:gd name="T67" fmla="*/ 67 h 159"/>
                <a:gd name="T68" fmla="*/ 95 w 426"/>
                <a:gd name="T69" fmla="*/ 58 h 159"/>
                <a:gd name="T70" fmla="*/ 68 w 426"/>
                <a:gd name="T71" fmla="*/ 48 h 159"/>
                <a:gd name="T72" fmla="*/ 43 w 426"/>
                <a:gd name="T73" fmla="*/ 33 h 159"/>
                <a:gd name="T74" fmla="*/ 20 w 426"/>
                <a:gd name="T75" fmla="*/ 17 h 159"/>
                <a:gd name="T76" fmla="*/ 0 w 426"/>
                <a:gd name="T77" fmla="*/ 0 h 159"/>
                <a:gd name="T78" fmla="*/ 0 w 426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6" h="159">
                  <a:moveTo>
                    <a:pt x="0" y="0"/>
                  </a:moveTo>
                  <a:lnTo>
                    <a:pt x="2" y="16"/>
                  </a:lnTo>
                  <a:lnTo>
                    <a:pt x="4" y="32"/>
                  </a:lnTo>
                  <a:lnTo>
                    <a:pt x="9" y="48"/>
                  </a:lnTo>
                  <a:lnTo>
                    <a:pt x="18" y="62"/>
                  </a:lnTo>
                  <a:lnTo>
                    <a:pt x="27" y="76"/>
                  </a:lnTo>
                  <a:lnTo>
                    <a:pt x="38" y="88"/>
                  </a:lnTo>
                  <a:lnTo>
                    <a:pt x="63" y="111"/>
                  </a:lnTo>
                  <a:lnTo>
                    <a:pt x="95" y="131"/>
                  </a:lnTo>
                  <a:lnTo>
                    <a:pt x="130" y="147"/>
                  </a:lnTo>
                  <a:lnTo>
                    <a:pt x="171" y="156"/>
                  </a:lnTo>
                  <a:lnTo>
                    <a:pt x="213" y="159"/>
                  </a:lnTo>
                  <a:lnTo>
                    <a:pt x="256" y="156"/>
                  </a:lnTo>
                  <a:lnTo>
                    <a:pt x="297" y="147"/>
                  </a:lnTo>
                  <a:lnTo>
                    <a:pt x="332" y="131"/>
                  </a:lnTo>
                  <a:lnTo>
                    <a:pt x="364" y="111"/>
                  </a:lnTo>
                  <a:lnTo>
                    <a:pt x="389" y="88"/>
                  </a:lnTo>
                  <a:lnTo>
                    <a:pt x="400" y="76"/>
                  </a:lnTo>
                  <a:lnTo>
                    <a:pt x="411" y="62"/>
                  </a:lnTo>
                  <a:lnTo>
                    <a:pt x="418" y="48"/>
                  </a:lnTo>
                  <a:lnTo>
                    <a:pt x="423" y="32"/>
                  </a:lnTo>
                  <a:lnTo>
                    <a:pt x="425" y="16"/>
                  </a:lnTo>
                  <a:lnTo>
                    <a:pt x="426" y="0"/>
                  </a:lnTo>
                  <a:lnTo>
                    <a:pt x="405" y="17"/>
                  </a:lnTo>
                  <a:lnTo>
                    <a:pt x="384" y="33"/>
                  </a:lnTo>
                  <a:lnTo>
                    <a:pt x="359" y="48"/>
                  </a:lnTo>
                  <a:lnTo>
                    <a:pt x="332" y="58"/>
                  </a:lnTo>
                  <a:lnTo>
                    <a:pt x="304" y="67"/>
                  </a:lnTo>
                  <a:lnTo>
                    <a:pt x="276" y="74"/>
                  </a:lnTo>
                  <a:lnTo>
                    <a:pt x="244" y="78"/>
                  </a:lnTo>
                  <a:lnTo>
                    <a:pt x="213" y="80"/>
                  </a:lnTo>
                  <a:lnTo>
                    <a:pt x="183" y="78"/>
                  </a:lnTo>
                  <a:lnTo>
                    <a:pt x="151" y="74"/>
                  </a:lnTo>
                  <a:lnTo>
                    <a:pt x="123" y="67"/>
                  </a:lnTo>
                  <a:lnTo>
                    <a:pt x="95" y="58"/>
                  </a:lnTo>
                  <a:lnTo>
                    <a:pt x="68" y="48"/>
                  </a:lnTo>
                  <a:lnTo>
                    <a:pt x="43" y="33"/>
                  </a:lnTo>
                  <a:lnTo>
                    <a:pt x="2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 rot="5400000">
              <a:off x="7397418" y="2757593"/>
              <a:ext cx="767072" cy="385183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 rot="5400000">
              <a:off x="7386460" y="2748334"/>
              <a:ext cx="788988" cy="403701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 rot="5400000">
              <a:off x="7781788" y="2558193"/>
              <a:ext cx="1668" cy="16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rot="5400000" flipV="1">
              <a:off x="8018026" y="2342808"/>
              <a:ext cx="296226" cy="72699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 rot="5400000" flipH="1" flipV="1">
              <a:off x="8017694" y="2828559"/>
              <a:ext cx="296897" cy="726999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 rot="5400000">
              <a:off x="7628323" y="2896803"/>
              <a:ext cx="205170" cy="10676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 rot="5400000" flipV="1">
              <a:off x="8240715" y="2682877"/>
              <a:ext cx="11906" cy="5278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 rot="5400000">
              <a:off x="8425782" y="2906923"/>
              <a:ext cx="185019" cy="88356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 rot="5400000">
              <a:off x="8415707" y="2896803"/>
              <a:ext cx="205170" cy="10676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5356008" y="2978008"/>
            <a:ext cx="602141" cy="350852"/>
            <a:chOff x="7257977" y="2555691"/>
            <a:chExt cx="1313697" cy="788988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 rot="5400000">
              <a:off x="7217960" y="2748335"/>
              <a:ext cx="480399" cy="400365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7D"/>
                    </a:outerShdw>
                  </a:effectLst>
                </a14:hiddenEffects>
              </a:ext>
            </a:extLst>
          </p:spPr>
          <p:txBody>
            <a:bodyPr rot="10800000" vert="eaVert" lIns="55550" tIns="27775" rIns="55550" bIns="27775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sz="900">
                <a:latin typeface="Monotype Corsiva" panose="03010101010201010101" pitchFamily="66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 rot="5400000">
              <a:off x="7248000" y="2798380"/>
              <a:ext cx="777312" cy="293601"/>
            </a:xfrm>
            <a:custGeom>
              <a:avLst/>
              <a:gdLst>
                <a:gd name="T0" fmla="*/ 0 w 426"/>
                <a:gd name="T1" fmla="*/ 0 h 159"/>
                <a:gd name="T2" fmla="*/ 2 w 426"/>
                <a:gd name="T3" fmla="*/ 16 h 159"/>
                <a:gd name="T4" fmla="*/ 4 w 426"/>
                <a:gd name="T5" fmla="*/ 32 h 159"/>
                <a:gd name="T6" fmla="*/ 9 w 426"/>
                <a:gd name="T7" fmla="*/ 48 h 159"/>
                <a:gd name="T8" fmla="*/ 18 w 426"/>
                <a:gd name="T9" fmla="*/ 62 h 159"/>
                <a:gd name="T10" fmla="*/ 27 w 426"/>
                <a:gd name="T11" fmla="*/ 76 h 159"/>
                <a:gd name="T12" fmla="*/ 38 w 426"/>
                <a:gd name="T13" fmla="*/ 88 h 159"/>
                <a:gd name="T14" fmla="*/ 63 w 426"/>
                <a:gd name="T15" fmla="*/ 111 h 159"/>
                <a:gd name="T16" fmla="*/ 95 w 426"/>
                <a:gd name="T17" fmla="*/ 131 h 159"/>
                <a:gd name="T18" fmla="*/ 130 w 426"/>
                <a:gd name="T19" fmla="*/ 147 h 159"/>
                <a:gd name="T20" fmla="*/ 171 w 426"/>
                <a:gd name="T21" fmla="*/ 156 h 159"/>
                <a:gd name="T22" fmla="*/ 213 w 426"/>
                <a:gd name="T23" fmla="*/ 159 h 159"/>
                <a:gd name="T24" fmla="*/ 256 w 426"/>
                <a:gd name="T25" fmla="*/ 156 h 159"/>
                <a:gd name="T26" fmla="*/ 297 w 426"/>
                <a:gd name="T27" fmla="*/ 147 h 159"/>
                <a:gd name="T28" fmla="*/ 332 w 426"/>
                <a:gd name="T29" fmla="*/ 131 h 159"/>
                <a:gd name="T30" fmla="*/ 364 w 426"/>
                <a:gd name="T31" fmla="*/ 111 h 159"/>
                <a:gd name="T32" fmla="*/ 389 w 426"/>
                <a:gd name="T33" fmla="*/ 88 h 159"/>
                <a:gd name="T34" fmla="*/ 400 w 426"/>
                <a:gd name="T35" fmla="*/ 76 h 159"/>
                <a:gd name="T36" fmla="*/ 411 w 426"/>
                <a:gd name="T37" fmla="*/ 62 h 159"/>
                <a:gd name="T38" fmla="*/ 418 w 426"/>
                <a:gd name="T39" fmla="*/ 48 h 159"/>
                <a:gd name="T40" fmla="*/ 423 w 426"/>
                <a:gd name="T41" fmla="*/ 32 h 159"/>
                <a:gd name="T42" fmla="*/ 425 w 426"/>
                <a:gd name="T43" fmla="*/ 16 h 159"/>
                <a:gd name="T44" fmla="*/ 426 w 426"/>
                <a:gd name="T45" fmla="*/ 0 h 159"/>
                <a:gd name="T46" fmla="*/ 405 w 426"/>
                <a:gd name="T47" fmla="*/ 17 h 159"/>
                <a:gd name="T48" fmla="*/ 384 w 426"/>
                <a:gd name="T49" fmla="*/ 33 h 159"/>
                <a:gd name="T50" fmla="*/ 359 w 426"/>
                <a:gd name="T51" fmla="*/ 48 h 159"/>
                <a:gd name="T52" fmla="*/ 332 w 426"/>
                <a:gd name="T53" fmla="*/ 58 h 159"/>
                <a:gd name="T54" fmla="*/ 304 w 426"/>
                <a:gd name="T55" fmla="*/ 67 h 159"/>
                <a:gd name="T56" fmla="*/ 276 w 426"/>
                <a:gd name="T57" fmla="*/ 74 h 159"/>
                <a:gd name="T58" fmla="*/ 244 w 426"/>
                <a:gd name="T59" fmla="*/ 78 h 159"/>
                <a:gd name="T60" fmla="*/ 213 w 426"/>
                <a:gd name="T61" fmla="*/ 80 h 159"/>
                <a:gd name="T62" fmla="*/ 183 w 426"/>
                <a:gd name="T63" fmla="*/ 78 h 159"/>
                <a:gd name="T64" fmla="*/ 151 w 426"/>
                <a:gd name="T65" fmla="*/ 74 h 159"/>
                <a:gd name="T66" fmla="*/ 123 w 426"/>
                <a:gd name="T67" fmla="*/ 67 h 159"/>
                <a:gd name="T68" fmla="*/ 95 w 426"/>
                <a:gd name="T69" fmla="*/ 58 h 159"/>
                <a:gd name="T70" fmla="*/ 68 w 426"/>
                <a:gd name="T71" fmla="*/ 48 h 159"/>
                <a:gd name="T72" fmla="*/ 43 w 426"/>
                <a:gd name="T73" fmla="*/ 33 h 159"/>
                <a:gd name="T74" fmla="*/ 20 w 426"/>
                <a:gd name="T75" fmla="*/ 17 h 159"/>
                <a:gd name="T76" fmla="*/ 0 w 426"/>
                <a:gd name="T77" fmla="*/ 0 h 159"/>
                <a:gd name="T78" fmla="*/ 0 w 426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6" h="159">
                  <a:moveTo>
                    <a:pt x="0" y="0"/>
                  </a:moveTo>
                  <a:lnTo>
                    <a:pt x="2" y="16"/>
                  </a:lnTo>
                  <a:lnTo>
                    <a:pt x="4" y="32"/>
                  </a:lnTo>
                  <a:lnTo>
                    <a:pt x="9" y="48"/>
                  </a:lnTo>
                  <a:lnTo>
                    <a:pt x="18" y="62"/>
                  </a:lnTo>
                  <a:lnTo>
                    <a:pt x="27" y="76"/>
                  </a:lnTo>
                  <a:lnTo>
                    <a:pt x="38" y="88"/>
                  </a:lnTo>
                  <a:lnTo>
                    <a:pt x="63" y="111"/>
                  </a:lnTo>
                  <a:lnTo>
                    <a:pt x="95" y="131"/>
                  </a:lnTo>
                  <a:lnTo>
                    <a:pt x="130" y="147"/>
                  </a:lnTo>
                  <a:lnTo>
                    <a:pt x="171" y="156"/>
                  </a:lnTo>
                  <a:lnTo>
                    <a:pt x="213" y="159"/>
                  </a:lnTo>
                  <a:lnTo>
                    <a:pt x="256" y="156"/>
                  </a:lnTo>
                  <a:lnTo>
                    <a:pt x="297" y="147"/>
                  </a:lnTo>
                  <a:lnTo>
                    <a:pt x="332" y="131"/>
                  </a:lnTo>
                  <a:lnTo>
                    <a:pt x="364" y="111"/>
                  </a:lnTo>
                  <a:lnTo>
                    <a:pt x="389" y="88"/>
                  </a:lnTo>
                  <a:lnTo>
                    <a:pt x="400" y="76"/>
                  </a:lnTo>
                  <a:lnTo>
                    <a:pt x="411" y="62"/>
                  </a:lnTo>
                  <a:lnTo>
                    <a:pt x="418" y="48"/>
                  </a:lnTo>
                  <a:lnTo>
                    <a:pt x="423" y="32"/>
                  </a:lnTo>
                  <a:lnTo>
                    <a:pt x="425" y="16"/>
                  </a:lnTo>
                  <a:lnTo>
                    <a:pt x="426" y="0"/>
                  </a:lnTo>
                  <a:lnTo>
                    <a:pt x="405" y="17"/>
                  </a:lnTo>
                  <a:lnTo>
                    <a:pt x="384" y="33"/>
                  </a:lnTo>
                  <a:lnTo>
                    <a:pt x="359" y="48"/>
                  </a:lnTo>
                  <a:lnTo>
                    <a:pt x="332" y="58"/>
                  </a:lnTo>
                  <a:lnTo>
                    <a:pt x="304" y="67"/>
                  </a:lnTo>
                  <a:lnTo>
                    <a:pt x="276" y="74"/>
                  </a:lnTo>
                  <a:lnTo>
                    <a:pt x="244" y="78"/>
                  </a:lnTo>
                  <a:lnTo>
                    <a:pt x="213" y="80"/>
                  </a:lnTo>
                  <a:lnTo>
                    <a:pt x="183" y="78"/>
                  </a:lnTo>
                  <a:lnTo>
                    <a:pt x="151" y="74"/>
                  </a:lnTo>
                  <a:lnTo>
                    <a:pt x="123" y="67"/>
                  </a:lnTo>
                  <a:lnTo>
                    <a:pt x="95" y="58"/>
                  </a:lnTo>
                  <a:lnTo>
                    <a:pt x="68" y="48"/>
                  </a:lnTo>
                  <a:lnTo>
                    <a:pt x="43" y="33"/>
                  </a:lnTo>
                  <a:lnTo>
                    <a:pt x="2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 rot="5400000">
              <a:off x="7397418" y="2757593"/>
              <a:ext cx="767072" cy="385183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 rot="5400000">
              <a:off x="7386460" y="2748334"/>
              <a:ext cx="788988" cy="403701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rot="5400000">
              <a:off x="7781788" y="2558193"/>
              <a:ext cx="1668" cy="16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 rot="5400000" flipV="1">
              <a:off x="8018026" y="2342808"/>
              <a:ext cx="296226" cy="72699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rot="5400000" flipH="1" flipV="1">
              <a:off x="8017694" y="2828559"/>
              <a:ext cx="296897" cy="726999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 rot="5400000">
              <a:off x="7628323" y="2896803"/>
              <a:ext cx="205170" cy="10676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rot="5400000" flipV="1">
              <a:off x="8240715" y="2682877"/>
              <a:ext cx="11906" cy="5278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 rot="5400000">
              <a:off x="8425782" y="2906923"/>
              <a:ext cx="185019" cy="88356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 rot="5400000">
              <a:off x="8415707" y="2896803"/>
              <a:ext cx="205170" cy="10676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</p:grpSp>
      <p:grpSp>
        <p:nvGrpSpPr>
          <p:cNvPr id="23" name="Group 22"/>
          <p:cNvGrpSpPr/>
          <p:nvPr/>
        </p:nvGrpSpPr>
        <p:grpSpPr>
          <a:xfrm flipH="1">
            <a:off x="6029535" y="2257131"/>
            <a:ext cx="602141" cy="350852"/>
            <a:chOff x="7257977" y="2555691"/>
            <a:chExt cx="1313697" cy="78898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5400000">
              <a:off x="7217960" y="2748335"/>
              <a:ext cx="480399" cy="400365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7D"/>
                    </a:outerShdw>
                  </a:effectLst>
                </a14:hiddenEffects>
              </a:ext>
            </a:extLst>
          </p:spPr>
          <p:txBody>
            <a:bodyPr rot="10800000" vert="eaVert" lIns="55550" tIns="27775" rIns="55550" bIns="27775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sz="900">
                <a:latin typeface="Monotype Corsiva" panose="03010101010201010101" pitchFamily="66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rot="5400000">
              <a:off x="7248000" y="2798380"/>
              <a:ext cx="777312" cy="293601"/>
            </a:xfrm>
            <a:custGeom>
              <a:avLst/>
              <a:gdLst>
                <a:gd name="T0" fmla="*/ 0 w 426"/>
                <a:gd name="T1" fmla="*/ 0 h 159"/>
                <a:gd name="T2" fmla="*/ 2 w 426"/>
                <a:gd name="T3" fmla="*/ 16 h 159"/>
                <a:gd name="T4" fmla="*/ 4 w 426"/>
                <a:gd name="T5" fmla="*/ 32 h 159"/>
                <a:gd name="T6" fmla="*/ 9 w 426"/>
                <a:gd name="T7" fmla="*/ 48 h 159"/>
                <a:gd name="T8" fmla="*/ 18 w 426"/>
                <a:gd name="T9" fmla="*/ 62 h 159"/>
                <a:gd name="T10" fmla="*/ 27 w 426"/>
                <a:gd name="T11" fmla="*/ 76 h 159"/>
                <a:gd name="T12" fmla="*/ 38 w 426"/>
                <a:gd name="T13" fmla="*/ 88 h 159"/>
                <a:gd name="T14" fmla="*/ 63 w 426"/>
                <a:gd name="T15" fmla="*/ 111 h 159"/>
                <a:gd name="T16" fmla="*/ 95 w 426"/>
                <a:gd name="T17" fmla="*/ 131 h 159"/>
                <a:gd name="T18" fmla="*/ 130 w 426"/>
                <a:gd name="T19" fmla="*/ 147 h 159"/>
                <a:gd name="T20" fmla="*/ 171 w 426"/>
                <a:gd name="T21" fmla="*/ 156 h 159"/>
                <a:gd name="T22" fmla="*/ 213 w 426"/>
                <a:gd name="T23" fmla="*/ 159 h 159"/>
                <a:gd name="T24" fmla="*/ 256 w 426"/>
                <a:gd name="T25" fmla="*/ 156 h 159"/>
                <a:gd name="T26" fmla="*/ 297 w 426"/>
                <a:gd name="T27" fmla="*/ 147 h 159"/>
                <a:gd name="T28" fmla="*/ 332 w 426"/>
                <a:gd name="T29" fmla="*/ 131 h 159"/>
                <a:gd name="T30" fmla="*/ 364 w 426"/>
                <a:gd name="T31" fmla="*/ 111 h 159"/>
                <a:gd name="T32" fmla="*/ 389 w 426"/>
                <a:gd name="T33" fmla="*/ 88 h 159"/>
                <a:gd name="T34" fmla="*/ 400 w 426"/>
                <a:gd name="T35" fmla="*/ 76 h 159"/>
                <a:gd name="T36" fmla="*/ 411 w 426"/>
                <a:gd name="T37" fmla="*/ 62 h 159"/>
                <a:gd name="T38" fmla="*/ 418 w 426"/>
                <a:gd name="T39" fmla="*/ 48 h 159"/>
                <a:gd name="T40" fmla="*/ 423 w 426"/>
                <a:gd name="T41" fmla="*/ 32 h 159"/>
                <a:gd name="T42" fmla="*/ 425 w 426"/>
                <a:gd name="T43" fmla="*/ 16 h 159"/>
                <a:gd name="T44" fmla="*/ 426 w 426"/>
                <a:gd name="T45" fmla="*/ 0 h 159"/>
                <a:gd name="T46" fmla="*/ 405 w 426"/>
                <a:gd name="T47" fmla="*/ 17 h 159"/>
                <a:gd name="T48" fmla="*/ 384 w 426"/>
                <a:gd name="T49" fmla="*/ 33 h 159"/>
                <a:gd name="T50" fmla="*/ 359 w 426"/>
                <a:gd name="T51" fmla="*/ 48 h 159"/>
                <a:gd name="T52" fmla="*/ 332 w 426"/>
                <a:gd name="T53" fmla="*/ 58 h 159"/>
                <a:gd name="T54" fmla="*/ 304 w 426"/>
                <a:gd name="T55" fmla="*/ 67 h 159"/>
                <a:gd name="T56" fmla="*/ 276 w 426"/>
                <a:gd name="T57" fmla="*/ 74 h 159"/>
                <a:gd name="T58" fmla="*/ 244 w 426"/>
                <a:gd name="T59" fmla="*/ 78 h 159"/>
                <a:gd name="T60" fmla="*/ 213 w 426"/>
                <a:gd name="T61" fmla="*/ 80 h 159"/>
                <a:gd name="T62" fmla="*/ 183 w 426"/>
                <a:gd name="T63" fmla="*/ 78 h 159"/>
                <a:gd name="T64" fmla="*/ 151 w 426"/>
                <a:gd name="T65" fmla="*/ 74 h 159"/>
                <a:gd name="T66" fmla="*/ 123 w 426"/>
                <a:gd name="T67" fmla="*/ 67 h 159"/>
                <a:gd name="T68" fmla="*/ 95 w 426"/>
                <a:gd name="T69" fmla="*/ 58 h 159"/>
                <a:gd name="T70" fmla="*/ 68 w 426"/>
                <a:gd name="T71" fmla="*/ 48 h 159"/>
                <a:gd name="T72" fmla="*/ 43 w 426"/>
                <a:gd name="T73" fmla="*/ 33 h 159"/>
                <a:gd name="T74" fmla="*/ 20 w 426"/>
                <a:gd name="T75" fmla="*/ 17 h 159"/>
                <a:gd name="T76" fmla="*/ 0 w 426"/>
                <a:gd name="T77" fmla="*/ 0 h 159"/>
                <a:gd name="T78" fmla="*/ 0 w 426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6" h="159">
                  <a:moveTo>
                    <a:pt x="0" y="0"/>
                  </a:moveTo>
                  <a:lnTo>
                    <a:pt x="2" y="16"/>
                  </a:lnTo>
                  <a:lnTo>
                    <a:pt x="4" y="32"/>
                  </a:lnTo>
                  <a:lnTo>
                    <a:pt x="9" y="48"/>
                  </a:lnTo>
                  <a:lnTo>
                    <a:pt x="18" y="62"/>
                  </a:lnTo>
                  <a:lnTo>
                    <a:pt x="27" y="76"/>
                  </a:lnTo>
                  <a:lnTo>
                    <a:pt x="38" y="88"/>
                  </a:lnTo>
                  <a:lnTo>
                    <a:pt x="63" y="111"/>
                  </a:lnTo>
                  <a:lnTo>
                    <a:pt x="95" y="131"/>
                  </a:lnTo>
                  <a:lnTo>
                    <a:pt x="130" y="147"/>
                  </a:lnTo>
                  <a:lnTo>
                    <a:pt x="171" y="156"/>
                  </a:lnTo>
                  <a:lnTo>
                    <a:pt x="213" y="159"/>
                  </a:lnTo>
                  <a:lnTo>
                    <a:pt x="256" y="156"/>
                  </a:lnTo>
                  <a:lnTo>
                    <a:pt x="297" y="147"/>
                  </a:lnTo>
                  <a:lnTo>
                    <a:pt x="332" y="131"/>
                  </a:lnTo>
                  <a:lnTo>
                    <a:pt x="364" y="111"/>
                  </a:lnTo>
                  <a:lnTo>
                    <a:pt x="389" y="88"/>
                  </a:lnTo>
                  <a:lnTo>
                    <a:pt x="400" y="76"/>
                  </a:lnTo>
                  <a:lnTo>
                    <a:pt x="411" y="62"/>
                  </a:lnTo>
                  <a:lnTo>
                    <a:pt x="418" y="48"/>
                  </a:lnTo>
                  <a:lnTo>
                    <a:pt x="423" y="32"/>
                  </a:lnTo>
                  <a:lnTo>
                    <a:pt x="425" y="16"/>
                  </a:lnTo>
                  <a:lnTo>
                    <a:pt x="426" y="0"/>
                  </a:lnTo>
                  <a:lnTo>
                    <a:pt x="405" y="17"/>
                  </a:lnTo>
                  <a:lnTo>
                    <a:pt x="384" y="33"/>
                  </a:lnTo>
                  <a:lnTo>
                    <a:pt x="359" y="48"/>
                  </a:lnTo>
                  <a:lnTo>
                    <a:pt x="332" y="58"/>
                  </a:lnTo>
                  <a:lnTo>
                    <a:pt x="304" y="67"/>
                  </a:lnTo>
                  <a:lnTo>
                    <a:pt x="276" y="74"/>
                  </a:lnTo>
                  <a:lnTo>
                    <a:pt x="244" y="78"/>
                  </a:lnTo>
                  <a:lnTo>
                    <a:pt x="213" y="80"/>
                  </a:lnTo>
                  <a:lnTo>
                    <a:pt x="183" y="78"/>
                  </a:lnTo>
                  <a:lnTo>
                    <a:pt x="151" y="74"/>
                  </a:lnTo>
                  <a:lnTo>
                    <a:pt x="123" y="67"/>
                  </a:lnTo>
                  <a:lnTo>
                    <a:pt x="95" y="58"/>
                  </a:lnTo>
                  <a:lnTo>
                    <a:pt x="68" y="48"/>
                  </a:lnTo>
                  <a:lnTo>
                    <a:pt x="43" y="33"/>
                  </a:lnTo>
                  <a:lnTo>
                    <a:pt x="2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rot="5400000">
              <a:off x="7397418" y="2757593"/>
              <a:ext cx="767072" cy="385183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rot="5400000">
              <a:off x="7386460" y="2748334"/>
              <a:ext cx="788988" cy="403701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rot="5400000">
              <a:off x="7781788" y="2558193"/>
              <a:ext cx="1668" cy="16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rot="5400000" flipV="1">
              <a:off x="8018026" y="2342808"/>
              <a:ext cx="296226" cy="72699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rot="5400000" flipH="1" flipV="1">
              <a:off x="8017694" y="2828559"/>
              <a:ext cx="296897" cy="726999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rot="5400000">
              <a:off x="7628323" y="2896803"/>
              <a:ext cx="205170" cy="10676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rot="5400000" flipV="1">
              <a:off x="8240715" y="2682877"/>
              <a:ext cx="11906" cy="5278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rot="5400000">
              <a:off x="8425782" y="2906923"/>
              <a:ext cx="185019" cy="88356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5400000">
              <a:off x="8415707" y="2896803"/>
              <a:ext cx="205170" cy="10676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</p:grpSp>
      <p:cxnSp>
        <p:nvCxnSpPr>
          <p:cNvPr id="91" name="Straight Connector 90"/>
          <p:cNvCxnSpPr>
            <a:stCxn id="52" idx="0"/>
          </p:cNvCxnSpPr>
          <p:nvPr/>
        </p:nvCxnSpPr>
        <p:spPr>
          <a:xfrm>
            <a:off x="5811855" y="4423791"/>
            <a:ext cx="233617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148029" y="4425672"/>
            <a:ext cx="0" cy="7561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 flipH="1">
            <a:off x="7048500" y="4774671"/>
            <a:ext cx="1748701" cy="855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Data Collection and </a:t>
            </a:r>
            <a:br>
              <a:rPr lang="en-US" dirty="0"/>
            </a:br>
            <a:r>
              <a:rPr lang="en-US" dirty="0"/>
              <a:t>Time Keeping</a:t>
            </a:r>
          </a:p>
        </p:txBody>
      </p:sp>
      <p:sp>
        <p:nvSpPr>
          <p:cNvPr id="95" name="Rectangle 94"/>
          <p:cNvSpPr/>
          <p:nvPr/>
        </p:nvSpPr>
        <p:spPr>
          <a:xfrm flipH="1">
            <a:off x="4954489" y="1544899"/>
            <a:ext cx="2189884" cy="312548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Array of Light Collectors</a:t>
            </a:r>
          </a:p>
        </p:txBody>
      </p:sp>
      <p:sp>
        <p:nvSpPr>
          <p:cNvPr id="96" name="TextBox 95"/>
          <p:cNvSpPr txBox="1"/>
          <p:nvPr/>
        </p:nvSpPr>
        <p:spPr>
          <a:xfrm flipH="1">
            <a:off x="291323" y="2215464"/>
            <a:ext cx="120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Distant Star</a:t>
            </a:r>
          </a:p>
        </p:txBody>
      </p:sp>
      <p:sp>
        <p:nvSpPr>
          <p:cNvPr id="97" name="TextBox 96"/>
          <p:cNvSpPr txBox="1"/>
          <p:nvPr/>
        </p:nvSpPr>
        <p:spPr>
          <a:xfrm flipH="1">
            <a:off x="2909452" y="2059359"/>
            <a:ext cx="1207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Occluding Asteroid</a:t>
            </a:r>
          </a:p>
        </p:txBody>
      </p:sp>
      <p:sp>
        <p:nvSpPr>
          <p:cNvPr id="98" name="TextBox 97"/>
          <p:cNvSpPr txBox="1"/>
          <p:nvPr/>
        </p:nvSpPr>
        <p:spPr>
          <a:xfrm flipH="1">
            <a:off x="4111228" y="3060857"/>
            <a:ext cx="1111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Shadow Region</a:t>
            </a:r>
          </a:p>
        </p:txBody>
      </p:sp>
      <p:grpSp>
        <p:nvGrpSpPr>
          <p:cNvPr id="51" name="Group 50"/>
          <p:cNvGrpSpPr/>
          <p:nvPr/>
        </p:nvGrpSpPr>
        <p:grpSpPr>
          <a:xfrm flipH="1">
            <a:off x="5301468" y="4249106"/>
            <a:ext cx="602141" cy="350852"/>
            <a:chOff x="7257977" y="2555691"/>
            <a:chExt cx="1313697" cy="788988"/>
          </a:xfrm>
        </p:grpSpPr>
        <p:sp>
          <p:nvSpPr>
            <p:cNvPr id="52" name="AutoShape 4"/>
            <p:cNvSpPr>
              <a:spLocks noChangeArrowheads="1"/>
            </p:cNvSpPr>
            <p:nvPr/>
          </p:nvSpPr>
          <p:spPr bwMode="auto">
            <a:xfrm rot="5400000">
              <a:off x="7217960" y="2748335"/>
              <a:ext cx="480399" cy="400365"/>
            </a:xfrm>
            <a:prstGeom prst="can">
              <a:avLst>
                <a:gd name="adj" fmla="val 50000"/>
              </a:avLst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7D"/>
                    </a:outerShdw>
                  </a:effectLst>
                </a14:hiddenEffects>
              </a:ext>
            </a:extLst>
          </p:spPr>
          <p:txBody>
            <a:bodyPr rot="10800000" vert="eaVert" lIns="55550" tIns="27775" rIns="55550" bIns="27775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sz="900">
                <a:latin typeface="Monotype Corsiva" panose="03010101010201010101" pitchFamily="66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rot="5400000">
              <a:off x="7248000" y="2798380"/>
              <a:ext cx="777312" cy="293601"/>
            </a:xfrm>
            <a:custGeom>
              <a:avLst/>
              <a:gdLst>
                <a:gd name="T0" fmla="*/ 0 w 426"/>
                <a:gd name="T1" fmla="*/ 0 h 159"/>
                <a:gd name="T2" fmla="*/ 2 w 426"/>
                <a:gd name="T3" fmla="*/ 16 h 159"/>
                <a:gd name="T4" fmla="*/ 4 w 426"/>
                <a:gd name="T5" fmla="*/ 32 h 159"/>
                <a:gd name="T6" fmla="*/ 9 w 426"/>
                <a:gd name="T7" fmla="*/ 48 h 159"/>
                <a:gd name="T8" fmla="*/ 18 w 426"/>
                <a:gd name="T9" fmla="*/ 62 h 159"/>
                <a:gd name="T10" fmla="*/ 27 w 426"/>
                <a:gd name="T11" fmla="*/ 76 h 159"/>
                <a:gd name="T12" fmla="*/ 38 w 426"/>
                <a:gd name="T13" fmla="*/ 88 h 159"/>
                <a:gd name="T14" fmla="*/ 63 w 426"/>
                <a:gd name="T15" fmla="*/ 111 h 159"/>
                <a:gd name="T16" fmla="*/ 95 w 426"/>
                <a:gd name="T17" fmla="*/ 131 h 159"/>
                <a:gd name="T18" fmla="*/ 130 w 426"/>
                <a:gd name="T19" fmla="*/ 147 h 159"/>
                <a:gd name="T20" fmla="*/ 171 w 426"/>
                <a:gd name="T21" fmla="*/ 156 h 159"/>
                <a:gd name="T22" fmla="*/ 213 w 426"/>
                <a:gd name="T23" fmla="*/ 159 h 159"/>
                <a:gd name="T24" fmla="*/ 256 w 426"/>
                <a:gd name="T25" fmla="*/ 156 h 159"/>
                <a:gd name="T26" fmla="*/ 297 w 426"/>
                <a:gd name="T27" fmla="*/ 147 h 159"/>
                <a:gd name="T28" fmla="*/ 332 w 426"/>
                <a:gd name="T29" fmla="*/ 131 h 159"/>
                <a:gd name="T30" fmla="*/ 364 w 426"/>
                <a:gd name="T31" fmla="*/ 111 h 159"/>
                <a:gd name="T32" fmla="*/ 389 w 426"/>
                <a:gd name="T33" fmla="*/ 88 h 159"/>
                <a:gd name="T34" fmla="*/ 400 w 426"/>
                <a:gd name="T35" fmla="*/ 76 h 159"/>
                <a:gd name="T36" fmla="*/ 411 w 426"/>
                <a:gd name="T37" fmla="*/ 62 h 159"/>
                <a:gd name="T38" fmla="*/ 418 w 426"/>
                <a:gd name="T39" fmla="*/ 48 h 159"/>
                <a:gd name="T40" fmla="*/ 423 w 426"/>
                <a:gd name="T41" fmla="*/ 32 h 159"/>
                <a:gd name="T42" fmla="*/ 425 w 426"/>
                <a:gd name="T43" fmla="*/ 16 h 159"/>
                <a:gd name="T44" fmla="*/ 426 w 426"/>
                <a:gd name="T45" fmla="*/ 0 h 159"/>
                <a:gd name="T46" fmla="*/ 405 w 426"/>
                <a:gd name="T47" fmla="*/ 17 h 159"/>
                <a:gd name="T48" fmla="*/ 384 w 426"/>
                <a:gd name="T49" fmla="*/ 33 h 159"/>
                <a:gd name="T50" fmla="*/ 359 w 426"/>
                <a:gd name="T51" fmla="*/ 48 h 159"/>
                <a:gd name="T52" fmla="*/ 332 w 426"/>
                <a:gd name="T53" fmla="*/ 58 h 159"/>
                <a:gd name="T54" fmla="*/ 304 w 426"/>
                <a:gd name="T55" fmla="*/ 67 h 159"/>
                <a:gd name="T56" fmla="*/ 276 w 426"/>
                <a:gd name="T57" fmla="*/ 74 h 159"/>
                <a:gd name="T58" fmla="*/ 244 w 426"/>
                <a:gd name="T59" fmla="*/ 78 h 159"/>
                <a:gd name="T60" fmla="*/ 213 w 426"/>
                <a:gd name="T61" fmla="*/ 80 h 159"/>
                <a:gd name="T62" fmla="*/ 183 w 426"/>
                <a:gd name="T63" fmla="*/ 78 h 159"/>
                <a:gd name="T64" fmla="*/ 151 w 426"/>
                <a:gd name="T65" fmla="*/ 74 h 159"/>
                <a:gd name="T66" fmla="*/ 123 w 426"/>
                <a:gd name="T67" fmla="*/ 67 h 159"/>
                <a:gd name="T68" fmla="*/ 95 w 426"/>
                <a:gd name="T69" fmla="*/ 58 h 159"/>
                <a:gd name="T70" fmla="*/ 68 w 426"/>
                <a:gd name="T71" fmla="*/ 48 h 159"/>
                <a:gd name="T72" fmla="*/ 43 w 426"/>
                <a:gd name="T73" fmla="*/ 33 h 159"/>
                <a:gd name="T74" fmla="*/ 20 w 426"/>
                <a:gd name="T75" fmla="*/ 17 h 159"/>
                <a:gd name="T76" fmla="*/ 0 w 426"/>
                <a:gd name="T77" fmla="*/ 0 h 159"/>
                <a:gd name="T78" fmla="*/ 0 w 426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6" h="159">
                  <a:moveTo>
                    <a:pt x="0" y="0"/>
                  </a:moveTo>
                  <a:lnTo>
                    <a:pt x="2" y="16"/>
                  </a:lnTo>
                  <a:lnTo>
                    <a:pt x="4" y="32"/>
                  </a:lnTo>
                  <a:lnTo>
                    <a:pt x="9" y="48"/>
                  </a:lnTo>
                  <a:lnTo>
                    <a:pt x="18" y="62"/>
                  </a:lnTo>
                  <a:lnTo>
                    <a:pt x="27" y="76"/>
                  </a:lnTo>
                  <a:lnTo>
                    <a:pt x="38" y="88"/>
                  </a:lnTo>
                  <a:lnTo>
                    <a:pt x="63" y="111"/>
                  </a:lnTo>
                  <a:lnTo>
                    <a:pt x="95" y="131"/>
                  </a:lnTo>
                  <a:lnTo>
                    <a:pt x="130" y="147"/>
                  </a:lnTo>
                  <a:lnTo>
                    <a:pt x="171" y="156"/>
                  </a:lnTo>
                  <a:lnTo>
                    <a:pt x="213" y="159"/>
                  </a:lnTo>
                  <a:lnTo>
                    <a:pt x="256" y="156"/>
                  </a:lnTo>
                  <a:lnTo>
                    <a:pt x="297" y="147"/>
                  </a:lnTo>
                  <a:lnTo>
                    <a:pt x="332" y="131"/>
                  </a:lnTo>
                  <a:lnTo>
                    <a:pt x="364" y="111"/>
                  </a:lnTo>
                  <a:lnTo>
                    <a:pt x="389" y="88"/>
                  </a:lnTo>
                  <a:lnTo>
                    <a:pt x="400" y="76"/>
                  </a:lnTo>
                  <a:lnTo>
                    <a:pt x="411" y="62"/>
                  </a:lnTo>
                  <a:lnTo>
                    <a:pt x="418" y="48"/>
                  </a:lnTo>
                  <a:lnTo>
                    <a:pt x="423" y="32"/>
                  </a:lnTo>
                  <a:lnTo>
                    <a:pt x="425" y="16"/>
                  </a:lnTo>
                  <a:lnTo>
                    <a:pt x="426" y="0"/>
                  </a:lnTo>
                  <a:lnTo>
                    <a:pt x="405" y="17"/>
                  </a:lnTo>
                  <a:lnTo>
                    <a:pt x="384" y="33"/>
                  </a:lnTo>
                  <a:lnTo>
                    <a:pt x="359" y="48"/>
                  </a:lnTo>
                  <a:lnTo>
                    <a:pt x="332" y="58"/>
                  </a:lnTo>
                  <a:lnTo>
                    <a:pt x="304" y="67"/>
                  </a:lnTo>
                  <a:lnTo>
                    <a:pt x="276" y="74"/>
                  </a:lnTo>
                  <a:lnTo>
                    <a:pt x="244" y="78"/>
                  </a:lnTo>
                  <a:lnTo>
                    <a:pt x="213" y="80"/>
                  </a:lnTo>
                  <a:lnTo>
                    <a:pt x="183" y="78"/>
                  </a:lnTo>
                  <a:lnTo>
                    <a:pt x="151" y="74"/>
                  </a:lnTo>
                  <a:lnTo>
                    <a:pt x="123" y="67"/>
                  </a:lnTo>
                  <a:lnTo>
                    <a:pt x="95" y="58"/>
                  </a:lnTo>
                  <a:lnTo>
                    <a:pt x="68" y="48"/>
                  </a:lnTo>
                  <a:lnTo>
                    <a:pt x="43" y="33"/>
                  </a:lnTo>
                  <a:lnTo>
                    <a:pt x="20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 rot="5400000">
              <a:off x="7397418" y="2757593"/>
              <a:ext cx="767072" cy="385183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 rot="5400000">
              <a:off x="7386460" y="2748334"/>
              <a:ext cx="788988" cy="403701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56" name="Line 9"/>
            <p:cNvSpPr>
              <a:spLocks noChangeShapeType="1"/>
            </p:cNvSpPr>
            <p:nvPr/>
          </p:nvSpPr>
          <p:spPr bwMode="auto">
            <a:xfrm rot="5400000">
              <a:off x="7781788" y="2558193"/>
              <a:ext cx="1668" cy="16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57" name="Line 10"/>
            <p:cNvSpPr>
              <a:spLocks noChangeShapeType="1"/>
            </p:cNvSpPr>
            <p:nvPr/>
          </p:nvSpPr>
          <p:spPr bwMode="auto">
            <a:xfrm rot="5400000" flipV="1">
              <a:off x="8018026" y="2342808"/>
              <a:ext cx="296226" cy="72699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58" name="Line 11"/>
            <p:cNvSpPr>
              <a:spLocks noChangeShapeType="1"/>
            </p:cNvSpPr>
            <p:nvPr/>
          </p:nvSpPr>
          <p:spPr bwMode="auto">
            <a:xfrm rot="5400000" flipH="1" flipV="1">
              <a:off x="8017694" y="2828559"/>
              <a:ext cx="296897" cy="726999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 rot="5400000">
              <a:off x="7628323" y="2896803"/>
              <a:ext cx="205170" cy="10676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 rot="5400000" flipV="1">
              <a:off x="8240715" y="2682877"/>
              <a:ext cx="11906" cy="52783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 rot="5400000">
              <a:off x="8425782" y="2906923"/>
              <a:ext cx="185019" cy="88356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rot="5400000">
              <a:off x="8415707" y="2896803"/>
              <a:ext cx="205170" cy="106764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gamma/>
                    <a:shade val="7607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5400000" scaled="1"/>
            </a:gradFill>
            <a:ln w="793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</p:grpSp>
      <p:sp>
        <p:nvSpPr>
          <p:cNvPr id="100" name="Up Arrow 99"/>
          <p:cNvSpPr/>
          <p:nvPr/>
        </p:nvSpPr>
        <p:spPr>
          <a:xfrm flipH="1">
            <a:off x="6709680" y="2336542"/>
            <a:ext cx="137805" cy="20681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1" name="Up Arrow 100"/>
          <p:cNvSpPr/>
          <p:nvPr/>
        </p:nvSpPr>
        <p:spPr>
          <a:xfrm flipH="1">
            <a:off x="6015037" y="3055643"/>
            <a:ext cx="137805" cy="20681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2" name="Up Arrow 101"/>
          <p:cNvSpPr/>
          <p:nvPr/>
        </p:nvSpPr>
        <p:spPr>
          <a:xfrm flipH="1">
            <a:off x="6814292" y="3631562"/>
            <a:ext cx="137805" cy="20681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3" name="Up Arrow 102"/>
          <p:cNvSpPr/>
          <p:nvPr/>
        </p:nvSpPr>
        <p:spPr>
          <a:xfrm flipH="1">
            <a:off x="5974653" y="4325819"/>
            <a:ext cx="137805" cy="206815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4" name="Line Callout 1 103"/>
          <p:cNvSpPr/>
          <p:nvPr/>
        </p:nvSpPr>
        <p:spPr>
          <a:xfrm flipH="1">
            <a:off x="7144373" y="1573502"/>
            <a:ext cx="1829061" cy="586072"/>
          </a:xfrm>
          <a:prstGeom prst="borderCallout1">
            <a:avLst>
              <a:gd name="adj1" fmla="val 49404"/>
              <a:gd name="adj2" fmla="val 102458"/>
              <a:gd name="adj3" fmla="val 122731"/>
              <a:gd name="adj4" fmla="val 115865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Velocity Relative to Shadow</a:t>
            </a:r>
          </a:p>
        </p:txBody>
      </p:sp>
      <p:sp>
        <p:nvSpPr>
          <p:cNvPr id="116" name="Title 1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Occultation Method to Characterize Asteroids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●○○○○○○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○○○○○○○○○○○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</p:spTree>
    <p:extLst>
      <p:ext uri="{BB962C8B-B14F-4D97-AF65-F5344CB8AC3E}">
        <p14:creationId xmlns:p14="http://schemas.microsoft.com/office/powerpoint/2010/main" val="30177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Position Error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●●●●●  </a:t>
            </a:r>
            <a:r>
              <a:rPr lang="en-US" dirty="0"/>
              <a:t>Coverage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/>
              <a:t>Conclusion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2147" y="1458913"/>
            <a:ext cx="4053244" cy="3043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00368" y="1352061"/>
                <a:ext cx="3110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True Positions,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68" y="1352061"/>
                <a:ext cx="311052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154246" y="1352061"/>
            <a:ext cx="311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Erroneously Assumed Positions</a:t>
            </a:r>
          </a:p>
        </p:txBody>
      </p:sp>
      <p:pic>
        <p:nvPicPr>
          <p:cNvPr id="32" name="Content Placeholder 31"/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2971799" y="4252057"/>
            <a:ext cx="3200400" cy="2368664"/>
          </a:xfrm>
          <a:prstGeom prst="rect">
            <a:avLst/>
          </a:prstGeom>
        </p:spPr>
      </p:pic>
      <p:pic>
        <p:nvPicPr>
          <p:cNvPr id="34" name="Content Placeholder 3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60197" y="1458913"/>
            <a:ext cx="4053244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Aperture Position Error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●●●●●  </a:t>
            </a:r>
            <a:r>
              <a:rPr lang="en-US" dirty="0"/>
              <a:t>Coverage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  </a:t>
            </a:r>
            <a:r>
              <a:rPr lang="en-US" dirty="0"/>
              <a:t>Conclusion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2147" y="1458913"/>
            <a:ext cx="4053244" cy="3043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00368" y="1352061"/>
                <a:ext cx="31105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True Positions,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68" y="1352061"/>
                <a:ext cx="3110523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154246" y="1352061"/>
            <a:ext cx="311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Erroneously Assumed Positions</a:t>
            </a:r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0197" y="1458913"/>
            <a:ext cx="4053244" cy="3043237"/>
          </a:xfrm>
          <a:prstGeom prst="rect">
            <a:avLst/>
          </a:prstGeom>
        </p:spPr>
      </p:pic>
      <p:pic>
        <p:nvPicPr>
          <p:cNvPr id="29" name="Content Placeholder 26"/>
          <p:cNvPicPr>
            <a:picLocks noGrp="1" noChangeAspect="1"/>
          </p:cNvPicPr>
          <p:nvPr>
            <p:ph sz="half" idx="14"/>
          </p:nvPr>
        </p:nvPicPr>
        <p:blipFill>
          <a:blip r:embed="rId5"/>
          <a:stretch>
            <a:fillRect/>
          </a:stretch>
        </p:blipFill>
        <p:spPr>
          <a:xfrm>
            <a:off x="2971800" y="4251960"/>
            <a:ext cx="3200400" cy="23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star – wish to not consider the star to be a point source.</a:t>
            </a:r>
          </a:p>
          <a:p>
            <a:r>
              <a:rPr lang="en-US" dirty="0" smtClean="0"/>
              <a:t>Finite bandwidth – wish to not assume an infinitesimal bandwidth of light.</a:t>
            </a:r>
          </a:p>
          <a:p>
            <a:r>
              <a:rPr lang="en-US" dirty="0"/>
              <a:t>What is a better raster scan method</a:t>
            </a:r>
            <a:r>
              <a:rPr lang="en-US" dirty="0" smtClean="0"/>
              <a:t>?</a:t>
            </a:r>
          </a:p>
          <a:p>
            <a:r>
              <a:rPr lang="en-US" dirty="0"/>
              <a:t>How far can we get with the nested grid </a:t>
            </a:r>
            <a:r>
              <a:rPr lang="en-US" dirty="0" smtClean="0"/>
              <a:t>idea?</a:t>
            </a:r>
          </a:p>
          <a:p>
            <a:r>
              <a:rPr lang="en-US" dirty="0" smtClean="0"/>
              <a:t>How much data coverage of the shadow pattern is needed?</a:t>
            </a:r>
          </a:p>
          <a:p>
            <a:r>
              <a:rPr lang="en-US" dirty="0" smtClean="0"/>
              <a:t>What can we do about noise?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●●●●●  </a:t>
            </a:r>
            <a:r>
              <a:rPr lang="en-US" dirty="0"/>
              <a:t>Coverage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3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traditional method of recording the disappearance and reappearance of the occluded star is not adequate for small asteroids.</a:t>
            </a:r>
          </a:p>
          <a:p>
            <a:r>
              <a:rPr lang="en-US" dirty="0" smtClean="0"/>
              <a:t>Small asteroids ~100m can be characterized using shadow pattern data collected during a stellar occultation.</a:t>
            </a:r>
          </a:p>
          <a:p>
            <a:r>
              <a:rPr lang="en-US" dirty="0" smtClean="0"/>
              <a:t>The shadow pattern cannot be directly inverted to obtain the silhouette. An estimation process is required.</a:t>
            </a:r>
          </a:p>
          <a:p>
            <a:r>
              <a:rPr lang="en-US" dirty="0" smtClean="0"/>
              <a:t>The raster scan method gives good results for realistic test cases. Perhaps an even better performing method won’t be too complex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some tools to answer the SNR and data coverage questions.</a:t>
            </a:r>
            <a:endParaRPr lang="en-US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●●●●●●●●●●●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●●●●●  </a:t>
            </a:r>
            <a:r>
              <a:rPr lang="en-US" dirty="0"/>
              <a:t>Coverage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  </a:t>
            </a:r>
            <a:r>
              <a:rPr lang="en-US" dirty="0"/>
              <a:t>Conclusion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3840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ontent Placeholder 10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Distant star illuminates asteroid and casts shadow</a:t>
            </a:r>
          </a:p>
          <a:p>
            <a:r>
              <a:rPr lang="en-US" smtClean="0"/>
              <a:t>Fresnel Number:</a:t>
            </a:r>
          </a:p>
          <a:p>
            <a:r>
              <a:rPr lang="en-US" smtClean="0"/>
              <a:t>Observer is far enough away that no shadow is visible</a:t>
            </a:r>
          </a:p>
          <a:p>
            <a:r>
              <a:rPr lang="en-US" smtClean="0"/>
              <a:t>Diffraction effects dominate</a:t>
            </a:r>
          </a:p>
          <a:p>
            <a:r>
              <a:rPr lang="en-US" smtClean="0"/>
              <a:t>Coordinate systems normalized by distance to the asteroid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Characteristics of a Shadow</a:t>
            </a:r>
            <a:endParaRPr lang="en-US" dirty="0"/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●●○○○○○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○○○○○○○○○○○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sp>
        <p:nvSpPr>
          <p:cNvPr id="104" name="32-Point Star 103"/>
          <p:cNvSpPr/>
          <p:nvPr/>
        </p:nvSpPr>
        <p:spPr>
          <a:xfrm>
            <a:off x="-502238" y="2824602"/>
            <a:ext cx="1087106" cy="1026331"/>
          </a:xfrm>
          <a:prstGeom prst="star3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609910"/>
              </p:ext>
            </p:extLst>
          </p:nvPr>
        </p:nvGraphicFramePr>
        <p:xfrm>
          <a:off x="3156992" y="2252436"/>
          <a:ext cx="9239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1" name="Equation" r:id="rId3" imgW="1231560" imgH="571320" progId="Equation.DSMT4">
                  <p:embed/>
                </p:oleObj>
              </mc:Choice>
              <mc:Fallback>
                <p:oleObj name="Equation" r:id="rId3" imgW="12315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6992" y="2252436"/>
                        <a:ext cx="923925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Text Box 88"/>
          <p:cNvSpPr txBox="1"/>
          <p:nvPr/>
        </p:nvSpPr>
        <p:spPr>
          <a:xfrm>
            <a:off x="4933019" y="4815521"/>
            <a:ext cx="888400" cy="4749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350"/>
              </a:spcAft>
            </a:pPr>
            <a: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Shadow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5243181" y="1923676"/>
            <a:ext cx="3488815" cy="2830407"/>
          </a:xfrm>
          <a:custGeom>
            <a:avLst/>
            <a:gdLst>
              <a:gd name="T0" fmla="*/ 0 w 6613"/>
              <a:gd name="T1" fmla="*/ 0 h 1889"/>
              <a:gd name="T2" fmla="*/ 3487738 w 6613"/>
              <a:gd name="T3" fmla="*/ 657225 h 1889"/>
              <a:gd name="T4" fmla="*/ 5715000 w 6613"/>
              <a:gd name="T5" fmla="*/ 685800 h 1889"/>
              <a:gd name="T6" fmla="*/ 5715000 w 6613"/>
              <a:gd name="T7" fmla="*/ 0 h 1889"/>
              <a:gd name="T8" fmla="*/ 0 w 6613"/>
              <a:gd name="T9" fmla="*/ 0 h 1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0000"/>
              <a:gd name="connsiteY0" fmla="*/ 5428 h 10000"/>
              <a:gd name="connsiteX1" fmla="*/ 6103 w 10000"/>
              <a:gd name="connsiteY1" fmla="*/ 9825 h 10000"/>
              <a:gd name="connsiteX2" fmla="*/ 10000 w 10000"/>
              <a:gd name="connsiteY2" fmla="*/ 10000 h 10000"/>
              <a:gd name="connsiteX3" fmla="*/ 9994 w 10000"/>
              <a:gd name="connsiteY3" fmla="*/ 0 h 10000"/>
              <a:gd name="connsiteX4" fmla="*/ 0 w 10000"/>
              <a:gd name="connsiteY4" fmla="*/ 5428 h 10000"/>
              <a:gd name="connsiteX0" fmla="*/ 0 w 10000"/>
              <a:gd name="connsiteY0" fmla="*/ 5428 h 10000"/>
              <a:gd name="connsiteX1" fmla="*/ 6407 w 10000"/>
              <a:gd name="connsiteY1" fmla="*/ 10000 h 10000"/>
              <a:gd name="connsiteX2" fmla="*/ 10000 w 10000"/>
              <a:gd name="connsiteY2" fmla="*/ 10000 h 10000"/>
              <a:gd name="connsiteX3" fmla="*/ 9994 w 10000"/>
              <a:gd name="connsiteY3" fmla="*/ 0 h 10000"/>
              <a:gd name="connsiteX4" fmla="*/ 0 w 10000"/>
              <a:gd name="connsiteY4" fmla="*/ 5428 h 10000"/>
              <a:gd name="connsiteX0" fmla="*/ 0 w 10000"/>
              <a:gd name="connsiteY0" fmla="*/ 5428 h 10000"/>
              <a:gd name="connsiteX1" fmla="*/ 7039 w 10000"/>
              <a:gd name="connsiteY1" fmla="*/ 8286 h 10000"/>
              <a:gd name="connsiteX2" fmla="*/ 10000 w 10000"/>
              <a:gd name="connsiteY2" fmla="*/ 10000 h 10000"/>
              <a:gd name="connsiteX3" fmla="*/ 9994 w 10000"/>
              <a:gd name="connsiteY3" fmla="*/ 0 h 10000"/>
              <a:gd name="connsiteX4" fmla="*/ 0 w 10000"/>
              <a:gd name="connsiteY4" fmla="*/ 5428 h 10000"/>
              <a:gd name="connsiteX0" fmla="*/ 0 w 10000"/>
              <a:gd name="connsiteY0" fmla="*/ 5428 h 10000"/>
              <a:gd name="connsiteX1" fmla="*/ 6697 w 10000"/>
              <a:gd name="connsiteY1" fmla="*/ 10000 h 10000"/>
              <a:gd name="connsiteX2" fmla="*/ 10000 w 10000"/>
              <a:gd name="connsiteY2" fmla="*/ 10000 h 10000"/>
              <a:gd name="connsiteX3" fmla="*/ 9994 w 10000"/>
              <a:gd name="connsiteY3" fmla="*/ 0 h 10000"/>
              <a:gd name="connsiteX4" fmla="*/ 0 w 10000"/>
              <a:gd name="connsiteY4" fmla="*/ 5428 h 10000"/>
              <a:gd name="connsiteX0" fmla="*/ 0 w 9087"/>
              <a:gd name="connsiteY0" fmla="*/ 3428 h 10000"/>
              <a:gd name="connsiteX1" fmla="*/ 5784 w 9087"/>
              <a:gd name="connsiteY1" fmla="*/ 10000 h 10000"/>
              <a:gd name="connsiteX2" fmla="*/ 9087 w 9087"/>
              <a:gd name="connsiteY2" fmla="*/ 10000 h 10000"/>
              <a:gd name="connsiteX3" fmla="*/ 9081 w 9087"/>
              <a:gd name="connsiteY3" fmla="*/ 0 h 10000"/>
              <a:gd name="connsiteX4" fmla="*/ 0 w 9087"/>
              <a:gd name="connsiteY4" fmla="*/ 3428 h 10000"/>
              <a:gd name="connsiteX0" fmla="*/ 0 w 10180"/>
              <a:gd name="connsiteY0" fmla="*/ 3928 h 10000"/>
              <a:gd name="connsiteX1" fmla="*/ 6545 w 10180"/>
              <a:gd name="connsiteY1" fmla="*/ 10000 h 10000"/>
              <a:gd name="connsiteX2" fmla="*/ 10180 w 10180"/>
              <a:gd name="connsiteY2" fmla="*/ 10000 h 10000"/>
              <a:gd name="connsiteX3" fmla="*/ 10173 w 10180"/>
              <a:gd name="connsiteY3" fmla="*/ 0 h 10000"/>
              <a:gd name="connsiteX4" fmla="*/ 0 w 10180"/>
              <a:gd name="connsiteY4" fmla="*/ 3928 h 10000"/>
              <a:gd name="connsiteX0" fmla="*/ 0 w 10799"/>
              <a:gd name="connsiteY0" fmla="*/ 5428 h 10000"/>
              <a:gd name="connsiteX1" fmla="*/ 7164 w 10799"/>
              <a:gd name="connsiteY1" fmla="*/ 10000 h 10000"/>
              <a:gd name="connsiteX2" fmla="*/ 10799 w 10799"/>
              <a:gd name="connsiteY2" fmla="*/ 10000 h 10000"/>
              <a:gd name="connsiteX3" fmla="*/ 10792 w 10799"/>
              <a:gd name="connsiteY3" fmla="*/ 0 h 10000"/>
              <a:gd name="connsiteX4" fmla="*/ 0 w 10799"/>
              <a:gd name="connsiteY4" fmla="*/ 5428 h 10000"/>
              <a:gd name="connsiteX0" fmla="*/ 67 w 10866"/>
              <a:gd name="connsiteY0" fmla="*/ 5428 h 10000"/>
              <a:gd name="connsiteX1" fmla="*/ 0 w 10866"/>
              <a:gd name="connsiteY1" fmla="*/ 9999 h 10000"/>
              <a:gd name="connsiteX2" fmla="*/ 10866 w 10866"/>
              <a:gd name="connsiteY2" fmla="*/ 10000 h 10000"/>
              <a:gd name="connsiteX3" fmla="*/ 10859 w 10866"/>
              <a:gd name="connsiteY3" fmla="*/ 0 h 10000"/>
              <a:gd name="connsiteX4" fmla="*/ 67 w 10866"/>
              <a:gd name="connsiteY4" fmla="*/ 5428 h 10000"/>
              <a:gd name="connsiteX0" fmla="*/ 67 w 10866"/>
              <a:gd name="connsiteY0" fmla="*/ 5428 h 21358"/>
              <a:gd name="connsiteX1" fmla="*/ 0 w 10866"/>
              <a:gd name="connsiteY1" fmla="*/ 9999 h 21358"/>
              <a:gd name="connsiteX2" fmla="*/ 10866 w 10866"/>
              <a:gd name="connsiteY2" fmla="*/ 21358 h 21358"/>
              <a:gd name="connsiteX3" fmla="*/ 10859 w 10866"/>
              <a:gd name="connsiteY3" fmla="*/ 0 h 21358"/>
              <a:gd name="connsiteX4" fmla="*/ 67 w 10866"/>
              <a:gd name="connsiteY4" fmla="*/ 5428 h 21358"/>
              <a:gd name="connsiteX0" fmla="*/ 67 w 10866"/>
              <a:gd name="connsiteY0" fmla="*/ 5428 h 21358"/>
              <a:gd name="connsiteX1" fmla="*/ 0 w 10866"/>
              <a:gd name="connsiteY1" fmla="*/ 14503 h 21358"/>
              <a:gd name="connsiteX2" fmla="*/ 10866 w 10866"/>
              <a:gd name="connsiteY2" fmla="*/ 21358 h 21358"/>
              <a:gd name="connsiteX3" fmla="*/ 10859 w 10866"/>
              <a:gd name="connsiteY3" fmla="*/ 0 h 21358"/>
              <a:gd name="connsiteX4" fmla="*/ 67 w 10866"/>
              <a:gd name="connsiteY4" fmla="*/ 5428 h 21358"/>
              <a:gd name="connsiteX0" fmla="*/ 67 w 10866"/>
              <a:gd name="connsiteY0" fmla="*/ 5428 h 19786"/>
              <a:gd name="connsiteX1" fmla="*/ 0 w 10866"/>
              <a:gd name="connsiteY1" fmla="*/ 14503 h 19786"/>
              <a:gd name="connsiteX2" fmla="*/ 10866 w 10866"/>
              <a:gd name="connsiteY2" fmla="*/ 19786 h 19786"/>
              <a:gd name="connsiteX3" fmla="*/ 10859 w 10866"/>
              <a:gd name="connsiteY3" fmla="*/ 0 h 19786"/>
              <a:gd name="connsiteX4" fmla="*/ 67 w 10866"/>
              <a:gd name="connsiteY4" fmla="*/ 5428 h 1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" h="19786">
                <a:moveTo>
                  <a:pt x="67" y="5428"/>
                </a:moveTo>
                <a:cubicBezTo>
                  <a:pt x="45" y="6952"/>
                  <a:pt x="22" y="12979"/>
                  <a:pt x="0" y="14503"/>
                </a:cubicBezTo>
                <a:lnTo>
                  <a:pt x="10866" y="19786"/>
                </a:lnTo>
                <a:cubicBezTo>
                  <a:pt x="10864" y="16453"/>
                  <a:pt x="10862" y="3333"/>
                  <a:pt x="10859" y="0"/>
                </a:cubicBezTo>
                <a:lnTo>
                  <a:pt x="67" y="5428"/>
                </a:lnTo>
                <a:close/>
              </a:path>
            </a:pathLst>
          </a:custGeom>
          <a:gradFill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pPr algn="just">
              <a:spcAft>
                <a:spcPts val="1350"/>
              </a:spcAft>
            </a:pPr>
            <a:r>
              <a:rPr lang="en-US" sz="825"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9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5148810" y="2708346"/>
            <a:ext cx="2238418" cy="1287181"/>
          </a:xfrm>
          <a:custGeom>
            <a:avLst/>
            <a:gdLst>
              <a:gd name="T0" fmla="*/ 152400 w 2352"/>
              <a:gd name="T1" fmla="*/ 1371600 h 864"/>
              <a:gd name="T2" fmla="*/ 3733800 w 2352"/>
              <a:gd name="T3" fmla="*/ 685800 h 864"/>
              <a:gd name="T4" fmla="*/ 228600 w 2352"/>
              <a:gd name="T5" fmla="*/ 0 h 864"/>
              <a:gd name="T6" fmla="*/ 0 w 2352"/>
              <a:gd name="T7" fmla="*/ 762000 h 864"/>
              <a:gd name="T8" fmla="*/ 152400 w 2352"/>
              <a:gd name="T9" fmla="*/ 137160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52" h="864">
                <a:moveTo>
                  <a:pt x="96" y="864"/>
                </a:moveTo>
                <a:lnTo>
                  <a:pt x="2352" y="432"/>
                </a:lnTo>
                <a:lnTo>
                  <a:pt x="144" y="0"/>
                </a:lnTo>
                <a:lnTo>
                  <a:pt x="0" y="480"/>
                </a:lnTo>
                <a:lnTo>
                  <a:pt x="96" y="86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spcAft>
                <a:spcPts val="1350"/>
              </a:spcAft>
            </a:pPr>
            <a:r>
              <a:rPr lang="en-US" sz="825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68" name="Line 12"/>
          <p:cNvCxnSpPr/>
          <p:nvPr/>
        </p:nvCxnSpPr>
        <p:spPr bwMode="auto">
          <a:xfrm flipV="1">
            <a:off x="5243186" y="2897920"/>
            <a:ext cx="3659610" cy="1086824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</p:cxnSp>
      <p:cxnSp>
        <p:nvCxnSpPr>
          <p:cNvPr id="69" name="Line 12"/>
          <p:cNvCxnSpPr/>
          <p:nvPr/>
        </p:nvCxnSpPr>
        <p:spPr bwMode="auto">
          <a:xfrm>
            <a:off x="5243134" y="2697222"/>
            <a:ext cx="3659610" cy="1117439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</p:cxnSp>
      <p:cxnSp>
        <p:nvCxnSpPr>
          <p:cNvPr id="70" name="Line 20"/>
          <p:cNvCxnSpPr/>
          <p:nvPr/>
        </p:nvCxnSpPr>
        <p:spPr bwMode="auto">
          <a:xfrm flipV="1">
            <a:off x="5620927" y="1907534"/>
            <a:ext cx="0" cy="28263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</p:cxnSp>
      <p:cxnSp>
        <p:nvCxnSpPr>
          <p:cNvPr id="71" name="Line 20"/>
          <p:cNvCxnSpPr/>
          <p:nvPr/>
        </p:nvCxnSpPr>
        <p:spPr bwMode="auto">
          <a:xfrm flipV="1">
            <a:off x="7408794" y="1907534"/>
            <a:ext cx="0" cy="28263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</p:cxnSp>
      <p:cxnSp>
        <p:nvCxnSpPr>
          <p:cNvPr id="72" name="Line 20"/>
          <p:cNvCxnSpPr/>
          <p:nvPr/>
        </p:nvCxnSpPr>
        <p:spPr bwMode="auto">
          <a:xfrm flipV="1">
            <a:off x="8730368" y="1907534"/>
            <a:ext cx="0" cy="28263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</p:cxnSp>
      <p:sp>
        <p:nvSpPr>
          <p:cNvPr id="73" name="Text Box 88"/>
          <p:cNvSpPr txBox="1"/>
          <p:nvPr/>
        </p:nvSpPr>
        <p:spPr>
          <a:xfrm>
            <a:off x="5624936" y="4815521"/>
            <a:ext cx="1787868" cy="47493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350"/>
              </a:spcAft>
            </a:pPr>
            <a: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Fresnel Region</a:t>
            </a:r>
          </a:p>
          <a:p>
            <a:pPr algn="ctr">
              <a:spcAft>
                <a:spcPts val="1350"/>
              </a:spcAft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4594035" y="2708346"/>
            <a:ext cx="0" cy="632788"/>
          </a:xfrm>
          <a:prstGeom prst="straightConnector1">
            <a:avLst/>
          </a:prstGeom>
          <a:ln w="12700">
            <a:headEnd type="stealth" w="med" len="med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4528707" y="2697897"/>
            <a:ext cx="528633" cy="23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 Box 88"/>
          <p:cNvSpPr txBox="1"/>
          <p:nvPr/>
        </p:nvSpPr>
        <p:spPr>
          <a:xfrm>
            <a:off x="7410741" y="4814760"/>
            <a:ext cx="1321364" cy="4756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350"/>
              </a:spcAft>
            </a:pPr>
            <a:r>
              <a:rPr lang="en-US" sz="1350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Fraunhofer</a:t>
            </a:r>
            <a: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 Region</a:t>
            </a:r>
            <a:b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endParaRPr lang="en-US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7" name="Text Box 88"/>
          <p:cNvSpPr txBox="1"/>
          <p:nvPr/>
        </p:nvSpPr>
        <p:spPr>
          <a:xfrm>
            <a:off x="4781247" y="2017514"/>
            <a:ext cx="419418" cy="5704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350"/>
              </a:spcAft>
            </a:pPr>
            <a:endParaRPr lang="en-US" sz="825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 Box 88"/>
          <p:cNvSpPr txBox="1"/>
          <p:nvPr/>
        </p:nvSpPr>
        <p:spPr>
          <a:xfrm>
            <a:off x="7977472" y="3138311"/>
            <a:ext cx="382708" cy="57043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350"/>
              </a:spcAft>
            </a:pPr>
            <a:endParaRPr lang="en-US" sz="825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 Box 88"/>
          <p:cNvSpPr txBox="1"/>
          <p:nvPr/>
        </p:nvSpPr>
        <p:spPr>
          <a:xfrm>
            <a:off x="5543741" y="3094789"/>
            <a:ext cx="1165371" cy="38595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350"/>
              </a:spcAft>
            </a:pPr>
            <a: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Shadow Zone</a:t>
            </a:r>
            <a:endParaRPr lang="en-US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" name="Text Box 88"/>
          <p:cNvSpPr txBox="1"/>
          <p:nvPr/>
        </p:nvSpPr>
        <p:spPr>
          <a:xfrm>
            <a:off x="5601286" y="2516714"/>
            <a:ext cx="1785969" cy="38519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350"/>
              </a:spcAft>
            </a:pPr>
            <a:r>
              <a:rPr lang="en-US" sz="1350">
                <a:latin typeface="Arial Narrow" panose="020B0606020202030204" pitchFamily="34" charset="0"/>
                <a:ea typeface="Times New Roman" panose="02020603050405020304" pitchFamily="18" charset="0"/>
              </a:rPr>
              <a:t>Interference Zone</a:t>
            </a:r>
            <a:endParaRPr lang="en-US" sz="27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8415350" y="2221723"/>
            <a:ext cx="0" cy="1117552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 Box 88"/>
          <p:cNvSpPr txBox="1"/>
          <p:nvPr/>
        </p:nvSpPr>
        <p:spPr>
          <a:xfrm>
            <a:off x="7429450" y="2197241"/>
            <a:ext cx="923000" cy="45180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350"/>
              </a:spcAft>
            </a:pPr>
            <a:r>
              <a:rPr lang="en-US" sz="1350" dirty="0">
                <a:latin typeface="Arial Narrow" panose="020B0606020202030204" pitchFamily="34" charset="0"/>
                <a:ea typeface="Times New Roman" panose="02020603050405020304" pitchFamily="18" charset="0"/>
              </a:rPr>
              <a:t>Observation Location</a:t>
            </a:r>
            <a:endParaRPr lang="en-US" sz="2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87" name="Straight Arrow Connector 86"/>
          <p:cNvCxnSpPr>
            <a:stCxn id="86" idx="2"/>
          </p:cNvCxnSpPr>
          <p:nvPr/>
        </p:nvCxnSpPr>
        <p:spPr>
          <a:xfrm>
            <a:off x="7890950" y="2649041"/>
            <a:ext cx="524086" cy="68872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936915"/>
              </p:ext>
            </p:extLst>
          </p:nvPr>
        </p:nvGraphicFramePr>
        <p:xfrm>
          <a:off x="8427150" y="2121807"/>
          <a:ext cx="21113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2" name="Equation" r:id="rId5" imgW="253800" imgH="228600" progId="Equation.DSMT4">
                  <p:embed/>
                </p:oleObj>
              </mc:Choice>
              <mc:Fallback>
                <p:oleObj name="Equation" r:id="rId5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27150" y="2121807"/>
                        <a:ext cx="211137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208144"/>
              </p:ext>
            </p:extLst>
          </p:nvPr>
        </p:nvGraphicFramePr>
        <p:xfrm>
          <a:off x="4918775" y="2137682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3" name="Equation" r:id="rId7" imgW="177480" imgH="190440" progId="Equation.DSMT4">
                  <p:embed/>
                </p:oleObj>
              </mc:Choice>
              <mc:Fallback>
                <p:oleObj name="Equation" r:id="rId7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8775" y="2137682"/>
                        <a:ext cx="1460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07887"/>
              </p:ext>
            </p:extLst>
          </p:nvPr>
        </p:nvGraphicFramePr>
        <p:xfrm>
          <a:off x="4517136" y="2918732"/>
          <a:ext cx="1476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4" name="Equation" r:id="rId9" imgW="177480" imgH="190440" progId="Equation.DSMT4">
                  <p:embed/>
                </p:oleObj>
              </mc:Choice>
              <mc:Fallback>
                <p:oleObj name="Equation" r:id="rId9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7136" y="2918732"/>
                        <a:ext cx="147638" cy="158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119113"/>
              </p:ext>
            </p:extLst>
          </p:nvPr>
        </p:nvGraphicFramePr>
        <p:xfrm>
          <a:off x="6261099" y="5045075"/>
          <a:ext cx="465138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5" name="Equation" r:id="rId11" imgW="558720" imgH="228600" progId="Equation.DSMT4">
                  <p:embed/>
                </p:oleObj>
              </mc:Choice>
              <mc:Fallback>
                <p:oleObj name="Equation" r:id="rId11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61099" y="5045075"/>
                        <a:ext cx="465138" cy="1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753675"/>
              </p:ext>
            </p:extLst>
          </p:nvPr>
        </p:nvGraphicFramePr>
        <p:xfrm>
          <a:off x="7853363" y="5045075"/>
          <a:ext cx="46513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6" name="Equation" r:id="rId13" imgW="558720" imgH="228600" progId="Equation.DSMT4">
                  <p:embed/>
                </p:oleObj>
              </mc:Choice>
              <mc:Fallback>
                <p:oleObj name="Equation" r:id="rId13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53363" y="5045075"/>
                        <a:ext cx="465137" cy="1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239810"/>
              </p:ext>
            </p:extLst>
          </p:nvPr>
        </p:nvGraphicFramePr>
        <p:xfrm>
          <a:off x="5103813" y="5045075"/>
          <a:ext cx="52863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7" name="Equation" r:id="rId15" imgW="634680" imgH="228600" progId="Equation.DSMT4">
                  <p:embed/>
                </p:oleObj>
              </mc:Choice>
              <mc:Fallback>
                <p:oleObj name="Equation" r:id="rId15" imgW="634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103813" y="5045075"/>
                        <a:ext cx="528637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48242"/>
              </p:ext>
            </p:extLst>
          </p:nvPr>
        </p:nvGraphicFramePr>
        <p:xfrm>
          <a:off x="816309" y="4997450"/>
          <a:ext cx="18288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8" name="Equation" r:id="rId17" imgW="2438280" imgH="469800" progId="Equation.DSMT4">
                  <p:embed/>
                </p:oleObj>
              </mc:Choice>
              <mc:Fallback>
                <p:oleObj name="Equation" r:id="rId17" imgW="2438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6309" y="4997450"/>
                        <a:ext cx="182880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93803"/>
              </p:ext>
            </p:extLst>
          </p:nvPr>
        </p:nvGraphicFramePr>
        <p:xfrm>
          <a:off x="816309" y="5445125"/>
          <a:ext cx="17430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9" name="Equation" r:id="rId19" imgW="2323800" imgH="393480" progId="Equation.DSMT4">
                  <p:embed/>
                </p:oleObj>
              </mc:Choice>
              <mc:Fallback>
                <p:oleObj name="Equation" r:id="rId19" imgW="232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6309" y="5445125"/>
                        <a:ext cx="174307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Freeform 66" descr="Granite"/>
          <p:cNvSpPr>
            <a:spLocks/>
          </p:cNvSpPr>
          <p:nvPr/>
        </p:nvSpPr>
        <p:spPr bwMode="auto">
          <a:xfrm>
            <a:off x="4756953" y="2649274"/>
            <a:ext cx="641271" cy="1377915"/>
          </a:xfrm>
          <a:custGeom>
            <a:avLst/>
            <a:gdLst>
              <a:gd name="T0" fmla="*/ 12700 w 496"/>
              <a:gd name="T1" fmla="*/ 604007 h 872"/>
              <a:gd name="T2" fmla="*/ 88900 w 496"/>
              <a:gd name="T3" fmla="*/ 377505 h 872"/>
              <a:gd name="T4" fmla="*/ 393700 w 496"/>
              <a:gd name="T5" fmla="*/ 302004 h 872"/>
              <a:gd name="T6" fmla="*/ 469900 w 496"/>
              <a:gd name="T7" fmla="*/ 75501 h 872"/>
              <a:gd name="T8" fmla="*/ 698500 w 496"/>
              <a:gd name="T9" fmla="*/ 75501 h 872"/>
              <a:gd name="T10" fmla="*/ 774700 w 496"/>
              <a:gd name="T11" fmla="*/ 528506 h 872"/>
              <a:gd name="T12" fmla="*/ 622300 w 496"/>
              <a:gd name="T13" fmla="*/ 755009 h 872"/>
              <a:gd name="T14" fmla="*/ 774700 w 496"/>
              <a:gd name="T15" fmla="*/ 1132514 h 872"/>
              <a:gd name="T16" fmla="*/ 546100 w 496"/>
              <a:gd name="T17" fmla="*/ 1359017 h 872"/>
              <a:gd name="T18" fmla="*/ 165100 w 496"/>
              <a:gd name="T19" fmla="*/ 1208015 h 872"/>
              <a:gd name="T20" fmla="*/ 12700 w 496"/>
              <a:gd name="T21" fmla="*/ 604007 h 8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96" h="872">
                <a:moveTo>
                  <a:pt x="8" y="384"/>
                </a:moveTo>
                <a:cubicBezTo>
                  <a:pt x="0" y="296"/>
                  <a:pt x="16" y="272"/>
                  <a:pt x="56" y="240"/>
                </a:cubicBezTo>
                <a:cubicBezTo>
                  <a:pt x="96" y="208"/>
                  <a:pt x="208" y="224"/>
                  <a:pt x="248" y="192"/>
                </a:cubicBezTo>
                <a:cubicBezTo>
                  <a:pt x="288" y="160"/>
                  <a:pt x="264" y="72"/>
                  <a:pt x="296" y="48"/>
                </a:cubicBezTo>
                <a:cubicBezTo>
                  <a:pt x="328" y="24"/>
                  <a:pt x="408" y="0"/>
                  <a:pt x="440" y="48"/>
                </a:cubicBezTo>
                <a:cubicBezTo>
                  <a:pt x="472" y="96"/>
                  <a:pt x="496" y="264"/>
                  <a:pt x="488" y="336"/>
                </a:cubicBezTo>
                <a:cubicBezTo>
                  <a:pt x="480" y="408"/>
                  <a:pt x="392" y="416"/>
                  <a:pt x="392" y="480"/>
                </a:cubicBezTo>
                <a:cubicBezTo>
                  <a:pt x="392" y="544"/>
                  <a:pt x="496" y="656"/>
                  <a:pt x="488" y="720"/>
                </a:cubicBezTo>
                <a:cubicBezTo>
                  <a:pt x="480" y="784"/>
                  <a:pt x="408" y="856"/>
                  <a:pt x="344" y="864"/>
                </a:cubicBezTo>
                <a:cubicBezTo>
                  <a:pt x="280" y="872"/>
                  <a:pt x="160" y="848"/>
                  <a:pt x="104" y="768"/>
                </a:cubicBezTo>
                <a:cubicBezTo>
                  <a:pt x="48" y="688"/>
                  <a:pt x="16" y="472"/>
                  <a:pt x="8" y="384"/>
                </a:cubicBezTo>
                <a:close/>
              </a:path>
            </a:pathLst>
          </a:custGeom>
          <a:blipFill dpi="0" rotWithShape="1">
            <a:blip r:embed="rId21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spcAft>
                <a:spcPts val="1350"/>
              </a:spcAft>
            </a:pPr>
            <a:r>
              <a:rPr lang="en-US" sz="825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5121020" y="2221786"/>
            <a:ext cx="0" cy="1118848"/>
          </a:xfrm>
          <a:prstGeom prst="straightConnector1">
            <a:avLst/>
          </a:prstGeom>
          <a:ln w="127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Line 20"/>
          <p:cNvCxnSpPr/>
          <p:nvPr/>
        </p:nvCxnSpPr>
        <p:spPr bwMode="auto">
          <a:xfrm flipV="1">
            <a:off x="5120883" y="1906797"/>
            <a:ext cx="0" cy="28263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>
          <a:xfrm flipV="1">
            <a:off x="4528707" y="3337770"/>
            <a:ext cx="528633" cy="2989"/>
          </a:xfrm>
          <a:prstGeom prst="straightConnector1">
            <a:avLst/>
          </a:prstGeom>
          <a:ln w="12700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120884" y="3338899"/>
            <a:ext cx="3294152" cy="848"/>
          </a:xfrm>
          <a:prstGeom prst="line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76176" y="3224801"/>
            <a:ext cx="176212" cy="2259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220348"/>
              </p:ext>
            </p:extLst>
          </p:nvPr>
        </p:nvGraphicFramePr>
        <p:xfrm>
          <a:off x="6696563" y="3268711"/>
          <a:ext cx="136525" cy="13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0" name="Equation" r:id="rId22" imgW="164880" imgH="164880" progId="Equation.DSMT4">
                  <p:embed/>
                </p:oleObj>
              </mc:Choice>
              <mc:Fallback>
                <p:oleObj name="Equation" r:id="rId22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696563" y="3268711"/>
                        <a:ext cx="136525" cy="13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57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Huygens-Fresnel principle applied to shadows gives the wave field at the observer’s spatial location   .</a:t>
            </a:r>
          </a:p>
          <a:p>
            <a:endParaRPr lang="en-US" dirty="0" smtClean="0"/>
          </a:p>
          <a:p>
            <a:r>
              <a:rPr lang="en-US" dirty="0" smtClean="0"/>
              <a:t>The silhouette function is defined as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Shadows of Small, Distant Bodies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●●●○○○○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○○○○○○○○○○○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525486"/>
              </p:ext>
            </p:extLst>
          </p:nvPr>
        </p:nvGraphicFramePr>
        <p:xfrm>
          <a:off x="2224088" y="3074485"/>
          <a:ext cx="4695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9" name="Equation" r:id="rId4" imgW="6260760" imgH="799920" progId="Equation.DSMT4">
                  <p:embed/>
                </p:oleObj>
              </mc:Choice>
              <mc:Fallback>
                <p:oleObj name="Equation" r:id="rId4" imgW="626076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4088" y="3074485"/>
                        <a:ext cx="46958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>
            <a:off x="4263240" y="4747803"/>
            <a:ext cx="608570" cy="32218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19097"/>
              </p:ext>
            </p:extLst>
          </p:nvPr>
        </p:nvGraphicFramePr>
        <p:xfrm>
          <a:off x="2410865" y="5908588"/>
          <a:ext cx="24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0" name="Equation" r:id="rId6" imgW="241200" imgH="330120" progId="Equation.DSMT4">
                  <p:embed/>
                </p:oleObj>
              </mc:Choice>
              <mc:Fallback>
                <p:oleObj name="Equation" r:id="rId6" imgW="2412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10865" y="5908588"/>
                        <a:ext cx="241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275878"/>
              </p:ext>
            </p:extLst>
          </p:nvPr>
        </p:nvGraphicFramePr>
        <p:xfrm>
          <a:off x="962025" y="4727351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1" name="Equation" r:id="rId8" imgW="253800" imgH="355320" progId="Equation.DSMT4">
                  <p:embed/>
                </p:oleObj>
              </mc:Choice>
              <mc:Fallback>
                <p:oleObj name="Equation" r:id="rId8" imgW="2538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2025" y="4727351"/>
                        <a:ext cx="254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605384"/>
              </p:ext>
            </p:extLst>
          </p:nvPr>
        </p:nvGraphicFramePr>
        <p:xfrm>
          <a:off x="5102674" y="4809901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2" name="Equation" r:id="rId10" imgW="152280" imgH="190440" progId="Equation.DSMT4">
                  <p:embed/>
                </p:oleObj>
              </mc:Choice>
              <mc:Fallback>
                <p:oleObj name="Equation" r:id="rId10" imgW="152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2674" y="4809901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70131"/>
              </p:ext>
            </p:extLst>
          </p:nvPr>
        </p:nvGraphicFramePr>
        <p:xfrm>
          <a:off x="6519863" y="5978438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3" name="Equation" r:id="rId12" imgW="177480" imgH="190440" progId="Equation.DSMT4">
                  <p:embed/>
                </p:oleObj>
              </mc:Choice>
              <mc:Fallback>
                <p:oleObj name="Equation" r:id="rId12" imgW="177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19863" y="5978438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639883" y="6165846"/>
            <a:ext cx="1783264" cy="400111"/>
            <a:chOff x="1661799" y="6234840"/>
            <a:chExt cx="1783264" cy="400111"/>
          </a:xfrm>
        </p:grpSpPr>
        <p:sp>
          <p:nvSpPr>
            <p:cNvPr id="14" name="TextBox 13"/>
            <p:cNvSpPr txBox="1"/>
            <p:nvPr/>
          </p:nvSpPr>
          <p:spPr>
            <a:xfrm>
              <a:off x="1661799" y="6234840"/>
              <a:ext cx="1288151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Silhouette</a:t>
              </a:r>
              <a:endParaRPr lang="en-US" sz="2000" dirty="0"/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8252613"/>
                </p:ext>
              </p:extLst>
            </p:nvPr>
          </p:nvGraphicFramePr>
          <p:xfrm>
            <a:off x="2886263" y="6244823"/>
            <a:ext cx="558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4" name="Equation" r:id="rId14" imgW="558720" imgH="380880" progId="Equation.DSMT4">
                    <p:embed/>
                  </p:oleObj>
                </mc:Choice>
                <mc:Fallback>
                  <p:oleObj name="Equation" r:id="rId14" imgW="55872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886263" y="6244823"/>
                          <a:ext cx="5588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5359085" y="6162701"/>
            <a:ext cx="2488899" cy="406400"/>
            <a:chOff x="5314796" y="6232123"/>
            <a:chExt cx="2488899" cy="406400"/>
          </a:xfrm>
        </p:grpSpPr>
        <p:sp>
          <p:nvSpPr>
            <p:cNvPr id="15" name="TextBox 14"/>
            <p:cNvSpPr txBox="1"/>
            <p:nvPr/>
          </p:nvSpPr>
          <p:spPr>
            <a:xfrm>
              <a:off x="5314796" y="6235268"/>
              <a:ext cx="1861611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Shadow Pattern</a:t>
              </a: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559840"/>
                </p:ext>
              </p:extLst>
            </p:nvPr>
          </p:nvGraphicFramePr>
          <p:xfrm>
            <a:off x="7130595" y="6232123"/>
            <a:ext cx="673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5" name="Equation" r:id="rId16" imgW="672840" imgH="406080" progId="Equation.DSMT4">
                    <p:embed/>
                  </p:oleObj>
                </mc:Choice>
                <mc:Fallback>
                  <p:oleObj name="Equation" r:id="rId16" imgW="672840" imgH="4060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7130595" y="6232123"/>
                          <a:ext cx="6731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717985"/>
              </p:ext>
            </p:extLst>
          </p:nvPr>
        </p:nvGraphicFramePr>
        <p:xfrm>
          <a:off x="2354263" y="2160588"/>
          <a:ext cx="45434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6" name="Equation" r:id="rId18" imgW="6057720" imgH="749160" progId="Equation.DSMT4">
                  <p:embed/>
                </p:oleObj>
              </mc:Choice>
              <mc:Fallback>
                <p:oleObj name="Equation" r:id="rId18" imgW="6057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54263" y="2160588"/>
                        <a:ext cx="454342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28955" y="3639937"/>
            <a:ext cx="334916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6935" y="3639937"/>
            <a:ext cx="3349160" cy="2514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372030"/>
              </p:ext>
            </p:extLst>
          </p:nvPr>
        </p:nvGraphicFramePr>
        <p:xfrm>
          <a:off x="6311435" y="3635775"/>
          <a:ext cx="5842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7" name="Equation" r:id="rId22" imgW="583920" imgH="177480" progId="Equation.DSMT4">
                  <p:embed/>
                </p:oleObj>
              </mc:Choice>
              <mc:Fallback>
                <p:oleObj name="Equation" r:id="rId22" imgW="583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311435" y="3635775"/>
                        <a:ext cx="5842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06099"/>
              </p:ext>
            </p:extLst>
          </p:nvPr>
        </p:nvGraphicFramePr>
        <p:xfrm>
          <a:off x="5463930" y="1915422"/>
          <a:ext cx="2032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8" name="Equation" r:id="rId24" imgW="203040" imgH="253800" progId="Equation.DSMT4">
                  <p:embed/>
                </p:oleObj>
              </mc:Choice>
              <mc:Fallback>
                <p:oleObj name="Equation" r:id="rId24" imgW="203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463930" y="1915422"/>
                        <a:ext cx="2032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73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Pattern vs.</a:t>
            </a:r>
            <a:br>
              <a:rPr lang="en-US" dirty="0" smtClean="0"/>
            </a:br>
            <a:r>
              <a:rPr lang="en-US" dirty="0" smtClean="0"/>
              <a:t>Fresnel Number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●●●●○○○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○○○○○○○○○○○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9616"/>
            <a:ext cx="82296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267052"/>
              </p:ext>
            </p:extLst>
          </p:nvPr>
        </p:nvGraphicFramePr>
        <p:xfrm>
          <a:off x="457200" y="1458913"/>
          <a:ext cx="8034587" cy="310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7875"/>
                <a:gridCol w="1496678"/>
                <a:gridCol w="1496678"/>
                <a:gridCol w="1496678"/>
                <a:gridCol w="1496678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Diameter (m)</a:t>
                      </a:r>
                      <a:endParaRPr lang="en-US" sz="1400" b="1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&gt;1000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1000-140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140-40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40-1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# Estimated</a:t>
                      </a:r>
                      <a:endParaRPr lang="en-US" sz="1400" b="1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966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14,000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~285,000</a:t>
                      </a:r>
                      <a:endParaRPr lang="en-US" sz="1400" dirty="0"/>
                    </a:p>
                  </a:txBody>
                  <a:tcPr marL="71562" marR="71562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# Observed</a:t>
                      </a:r>
                      <a:endParaRPr lang="en-US" sz="1400" b="1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899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4,557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2,259</a:t>
                      </a:r>
                      <a:endParaRPr lang="en-US" sz="1400" dirty="0"/>
                    </a:p>
                  </a:txBody>
                  <a:tcPr marL="71562" marR="71562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1,685</a:t>
                      </a:r>
                    </a:p>
                  </a:txBody>
                  <a:tcPr marL="71562" marR="71562" marT="34290" marB="34290"/>
                </a:tc>
              </a:tr>
              <a:tr h="24308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% Observed</a:t>
                      </a:r>
                      <a:endParaRPr lang="en-US" sz="1400" b="1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93%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~33%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~1%</a:t>
                      </a:r>
                      <a:endParaRPr lang="en-US" sz="1400" dirty="0"/>
                    </a:p>
                  </a:txBody>
                  <a:tcPr marL="71562" marR="71562" marT="34290" marB="3429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--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Distance (km)</a:t>
                      </a:r>
                      <a:r>
                        <a:rPr lang="en-US" sz="1400" b="1" baseline="0" dirty="0" smtClean="0"/>
                        <a:t> for F=50</a:t>
                      </a:r>
                      <a:endParaRPr lang="en-US" sz="1400" b="1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&gt;10,000,000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&lt;10,000,000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&gt;200,000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&lt;200,000</a:t>
                      </a:r>
                      <a:r>
                        <a:rPr lang="en-US" sz="1400" baseline="0" dirty="0" smtClean="0"/>
                        <a:t/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&gt;15,000</a:t>
                      </a:r>
                      <a:endParaRPr lang="en-US" sz="1400" dirty="0" smtClean="0"/>
                    </a:p>
                  </a:txBody>
                  <a:tcPr marL="71562" marR="71562" marT="34290" marB="3429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&lt;15,000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&gt;10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Distance (au)</a:t>
                      </a:r>
                      <a:r>
                        <a:rPr lang="en-US" sz="1400" b="1" baseline="0" dirty="0" smtClean="0"/>
                        <a:t> for F=50</a:t>
                      </a:r>
                      <a:endParaRPr lang="en-US" sz="1400" b="1" dirty="0" smtClean="0"/>
                    </a:p>
                    <a:p>
                      <a:endParaRPr lang="en-US" sz="1400" b="1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&gt;0.07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&lt;0.07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&gt;0.001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&lt;0.001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&gt;0.0001</a:t>
                      </a:r>
                      <a:endParaRPr lang="en-US" sz="1400" dirty="0"/>
                    </a:p>
                  </a:txBody>
                  <a:tcPr marL="71562" marR="71562" marT="34290" marB="3429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&lt;0.0001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&gt;7e-8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Distance (km) for F=0.5</a:t>
                      </a:r>
                      <a:endParaRPr lang="en-US" sz="1400" b="1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&gt;1,000,000,000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&lt;1,000,000,000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&gt;20,000,000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&lt;20,000,000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&gt;1,500,000</a:t>
                      </a:r>
                      <a:endParaRPr lang="en-US" sz="1400" dirty="0"/>
                    </a:p>
                  </a:txBody>
                  <a:tcPr marL="71562" marR="71562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&lt;1,500,000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&gt;1,000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Distance (au) for F=0.5</a:t>
                      </a:r>
                    </a:p>
                    <a:p>
                      <a:endParaRPr lang="en-US" sz="1400" b="1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&gt;7</a:t>
                      </a:r>
                      <a:endParaRPr lang="en-US" sz="1400" dirty="0"/>
                    </a:p>
                    <a:p>
                      <a:endParaRPr lang="en-US" sz="1400" dirty="0" smtClean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&lt;7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&gt;0.1</a:t>
                      </a:r>
                      <a:endParaRPr lang="en-US" sz="1400" dirty="0"/>
                    </a:p>
                  </a:txBody>
                  <a:tcPr marL="71562" marR="71562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&gt;0.01</a:t>
                      </a:r>
                      <a:endParaRPr lang="en-US" sz="1400" dirty="0"/>
                    </a:p>
                  </a:txBody>
                  <a:tcPr marL="71562" marR="71562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&lt;0.01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&gt;7e-6</a:t>
                      </a:r>
                    </a:p>
                  </a:txBody>
                  <a:tcPr marL="71562" marR="71562" marT="34290" marB="3429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Asteroids of Interest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●●●●●○○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○○○○○○○○○○○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50" y="4982068"/>
            <a:ext cx="7886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For a sharp shadow to exist for 140-40m diameter asteroids, it must pass within </a:t>
            </a:r>
            <a:r>
              <a:rPr lang="en-US" sz="2000" dirty="0" smtClean="0"/>
              <a:t>98,000 km</a:t>
            </a:r>
            <a:r>
              <a:rPr lang="en-US" sz="2000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140-40m is large enough to cause significant damage upon impact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Only ~1% are accounted for</a:t>
            </a:r>
          </a:p>
        </p:txBody>
      </p:sp>
    </p:spTree>
    <p:extLst>
      <p:ext uri="{BB962C8B-B14F-4D97-AF65-F5344CB8AC3E}">
        <p14:creationId xmlns:p14="http://schemas.microsoft.com/office/powerpoint/2010/main" val="33046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10804"/>
          <a:stretch/>
        </p:blipFill>
        <p:spPr>
          <a:xfrm>
            <a:off x="457200" y="1495178"/>
            <a:ext cx="8229600" cy="46455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 of View for 100m Asteroid Using Traditional Occultation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●●●●●●○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○○○○○○○○○○○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01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drawn to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7000">
              <a:schemeClr val="bg1"/>
            </a:gs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0" t="93" r="10852" b="-93"/>
          <a:stretch/>
        </p:blipFill>
        <p:spPr>
          <a:xfrm>
            <a:off x="457200" y="1499616"/>
            <a:ext cx="8229600" cy="46451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 of View for 100m Asteroid Using Shadow Pattern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●●●●●●●  </a:t>
            </a:r>
            <a:r>
              <a:rPr lang="en-US" dirty="0"/>
              <a:t>Estimation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○○○○○○○○○○○  </a:t>
            </a:r>
            <a:r>
              <a:rPr lang="en-US" dirty="0"/>
              <a:t>Noise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  </a:t>
            </a:r>
            <a:r>
              <a:rPr lang="en-US" dirty="0"/>
              <a:t>Coverage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○○○○○○  </a:t>
            </a:r>
            <a:r>
              <a:rPr lang="en-US" dirty="0"/>
              <a:t>Conclusion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○○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01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drawn to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99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3091</TotalTime>
  <Words>1589</Words>
  <Application>Microsoft Office PowerPoint</Application>
  <PresentationFormat>On-screen Show (4:3)</PresentationFormat>
  <Paragraphs>295</Paragraphs>
  <Slides>33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Cambria Math</vt:lpstr>
      <vt:lpstr>Monotype Corsiva</vt:lpstr>
      <vt:lpstr>Times New Roman</vt:lpstr>
      <vt:lpstr>Custom Design</vt:lpstr>
      <vt:lpstr>Office Theme</vt:lpstr>
      <vt:lpstr>Equation</vt:lpstr>
      <vt:lpstr>Phase Retrieval Applied to Asteroid Silhouette Characterization by Stellar Occultation</vt:lpstr>
      <vt:lpstr>Outline</vt:lpstr>
      <vt:lpstr>Traditional Occultation Method to Characterize Asteroids</vt:lpstr>
      <vt:lpstr>Characteristics of a Shadow</vt:lpstr>
      <vt:lpstr>Shadows of Small, Distant Bodies</vt:lpstr>
      <vt:lpstr>Shadow Pattern vs. Fresnel Number</vt:lpstr>
      <vt:lpstr>Asteroids of Interest</vt:lpstr>
      <vt:lpstr>Field of View for 100m Asteroid Using Traditional Occultation</vt:lpstr>
      <vt:lpstr>Field of View for 100m Asteroid Using Shadow Pattern</vt:lpstr>
      <vt:lpstr>Discrete Fourier Transformation of Shadow Pattern?</vt:lpstr>
      <vt:lpstr>Discrete Fourier Transformation of Shadow Pattern? (2)</vt:lpstr>
      <vt:lpstr>Recovery of the  Silhouette Function</vt:lpstr>
      <vt:lpstr>Recovery of the  Silhouette Function (2)</vt:lpstr>
      <vt:lpstr>Recovery of the  Silhouette Function (3)</vt:lpstr>
      <vt:lpstr>Problem Flowchart</vt:lpstr>
      <vt:lpstr>Raster Scan Algorithm</vt:lpstr>
      <vt:lpstr>Raster Scan Example</vt:lpstr>
      <vt:lpstr>Successive Nested Grids</vt:lpstr>
      <vt:lpstr>Raster Scan Performance</vt:lpstr>
      <vt:lpstr>Raster Scan Computational Performance</vt:lpstr>
      <vt:lpstr>Noise Model</vt:lpstr>
      <vt:lpstr>Raster Scan Performance  with Noise</vt:lpstr>
      <vt:lpstr>Result with 0.25 Noise StDev</vt:lpstr>
      <vt:lpstr>“Executive Eye” Manipulation</vt:lpstr>
      <vt:lpstr>Result with 0.5 Noise StDev</vt:lpstr>
      <vt:lpstr>Typical Data Coverage Pattern</vt:lpstr>
      <vt:lpstr>10 Aperture Coverage, ρ=1.25</vt:lpstr>
      <vt:lpstr>8 Aperture Coverage, ρ=1</vt:lpstr>
      <vt:lpstr>Data Coverage</vt:lpstr>
      <vt:lpstr>Aperture Position Error</vt:lpstr>
      <vt:lpstr>Aperture Position Error</vt:lpstr>
      <vt:lpstr>Ongoing Work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</dc:creator>
  <cp:lastModifiedBy>Russell</cp:lastModifiedBy>
  <cp:revision>195</cp:revision>
  <dcterms:created xsi:type="dcterms:W3CDTF">2014-04-02T14:23:39Z</dcterms:created>
  <dcterms:modified xsi:type="dcterms:W3CDTF">2014-04-21T16:50:56Z</dcterms:modified>
</cp:coreProperties>
</file>